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2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7" r:id="rId2"/>
    <p:sldMasterId id="2147483674" r:id="rId3"/>
  </p:sldMasterIdLst>
  <p:notesMasterIdLst>
    <p:notesMasterId r:id="rId143"/>
  </p:notesMasterIdLst>
  <p:sldIdLst>
    <p:sldId id="349" r:id="rId4"/>
    <p:sldId id="431" r:id="rId5"/>
    <p:sldId id="569" r:id="rId6"/>
    <p:sldId id="432" r:id="rId7"/>
    <p:sldId id="433" r:id="rId8"/>
    <p:sldId id="365" r:id="rId9"/>
    <p:sldId id="356" r:id="rId10"/>
    <p:sldId id="357" r:id="rId11"/>
    <p:sldId id="566" r:id="rId12"/>
    <p:sldId id="564" r:id="rId13"/>
    <p:sldId id="361" r:id="rId14"/>
    <p:sldId id="362" r:id="rId15"/>
    <p:sldId id="516" r:id="rId16"/>
    <p:sldId id="517" r:id="rId17"/>
    <p:sldId id="518" r:id="rId18"/>
    <p:sldId id="519" r:id="rId19"/>
    <p:sldId id="521" r:id="rId20"/>
    <p:sldId id="522" r:id="rId21"/>
    <p:sldId id="341" r:id="rId22"/>
    <p:sldId id="342" r:id="rId23"/>
    <p:sldId id="343" r:id="rId24"/>
    <p:sldId id="344" r:id="rId25"/>
    <p:sldId id="345" r:id="rId26"/>
    <p:sldId id="366" r:id="rId27"/>
    <p:sldId id="444" r:id="rId28"/>
    <p:sldId id="295" r:id="rId29"/>
    <p:sldId id="499" r:id="rId30"/>
    <p:sldId id="296" r:id="rId31"/>
    <p:sldId id="298" r:id="rId32"/>
    <p:sldId id="305" r:id="rId33"/>
    <p:sldId id="306" r:id="rId34"/>
    <p:sldId id="307" r:id="rId35"/>
    <p:sldId id="308" r:id="rId36"/>
    <p:sldId id="310" r:id="rId37"/>
    <p:sldId id="311" r:id="rId38"/>
    <p:sldId id="304" r:id="rId39"/>
    <p:sldId id="435" r:id="rId40"/>
    <p:sldId id="434" r:id="rId41"/>
    <p:sldId id="445" r:id="rId42"/>
    <p:sldId id="340" r:id="rId43"/>
    <p:sldId id="261" r:id="rId44"/>
    <p:sldId id="375" r:id="rId45"/>
    <p:sldId id="376" r:id="rId46"/>
    <p:sldId id="429" r:id="rId47"/>
    <p:sldId id="541" r:id="rId48"/>
    <p:sldId id="377" r:id="rId49"/>
    <p:sldId id="380" r:id="rId50"/>
    <p:sldId id="267" r:id="rId51"/>
    <p:sldId id="378" r:id="rId52"/>
    <p:sldId id="382" r:id="rId53"/>
    <p:sldId id="381" r:id="rId54"/>
    <p:sldId id="379" r:id="rId55"/>
    <p:sldId id="383" r:id="rId56"/>
    <p:sldId id="384" r:id="rId57"/>
    <p:sldId id="385" r:id="rId58"/>
    <p:sldId id="386" r:id="rId59"/>
    <p:sldId id="449" r:id="rId60"/>
    <p:sldId id="487" r:id="rId61"/>
    <p:sldId id="488" r:id="rId62"/>
    <p:sldId id="489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327" r:id="rId73"/>
    <p:sldId id="328" r:id="rId74"/>
    <p:sldId id="329" r:id="rId75"/>
    <p:sldId id="330" r:id="rId76"/>
    <p:sldId id="331" r:id="rId77"/>
    <p:sldId id="337" r:id="rId78"/>
    <p:sldId id="339" r:id="rId79"/>
    <p:sldId id="332" r:id="rId80"/>
    <p:sldId id="572" r:id="rId81"/>
    <p:sldId id="573" r:id="rId82"/>
    <p:sldId id="336" r:id="rId83"/>
    <p:sldId id="571" r:id="rId84"/>
    <p:sldId id="333" r:id="rId85"/>
    <p:sldId id="335" r:id="rId86"/>
    <p:sldId id="338" r:id="rId87"/>
    <p:sldId id="387" r:id="rId88"/>
    <p:sldId id="568" r:id="rId89"/>
    <p:sldId id="448" r:id="rId90"/>
    <p:sldId id="421" r:id="rId91"/>
    <p:sldId id="422" r:id="rId92"/>
    <p:sldId id="423" r:id="rId93"/>
    <p:sldId id="424" r:id="rId94"/>
    <p:sldId id="425" r:id="rId95"/>
    <p:sldId id="426" r:id="rId96"/>
    <p:sldId id="457" r:id="rId97"/>
    <p:sldId id="463" r:id="rId98"/>
    <p:sldId id="473" r:id="rId99"/>
    <p:sldId id="475" r:id="rId100"/>
    <p:sldId id="476" r:id="rId101"/>
    <p:sldId id="470" r:id="rId102"/>
    <p:sldId id="479" r:id="rId103"/>
    <p:sldId id="574" r:id="rId104"/>
    <p:sldId id="452" r:id="rId105"/>
    <p:sldId id="542" r:id="rId106"/>
    <p:sldId id="543" r:id="rId107"/>
    <p:sldId id="544" r:id="rId108"/>
    <p:sldId id="545" r:id="rId109"/>
    <p:sldId id="546" r:id="rId110"/>
    <p:sldId id="547" r:id="rId111"/>
    <p:sldId id="548" r:id="rId112"/>
    <p:sldId id="284" r:id="rId113"/>
    <p:sldId id="285" r:id="rId114"/>
    <p:sldId id="286" r:id="rId115"/>
    <p:sldId id="288" r:id="rId116"/>
    <p:sldId id="287" r:id="rId117"/>
    <p:sldId id="398" r:id="rId118"/>
    <p:sldId id="447" r:id="rId119"/>
    <p:sldId id="394" r:id="rId120"/>
    <p:sldId id="395" r:id="rId121"/>
    <p:sldId id="549" r:id="rId122"/>
    <p:sldId id="396" r:id="rId123"/>
    <p:sldId id="397" r:id="rId124"/>
    <p:sldId id="420" r:id="rId125"/>
    <p:sldId id="453" r:id="rId126"/>
    <p:sldId id="281" r:id="rId127"/>
    <p:sldId id="269" r:id="rId128"/>
    <p:sldId id="271" r:id="rId129"/>
    <p:sldId id="282" r:id="rId130"/>
    <p:sldId id="272" r:id="rId131"/>
    <p:sldId id="273" r:id="rId132"/>
    <p:sldId id="274" r:id="rId133"/>
    <p:sldId id="280" r:id="rId134"/>
    <p:sldId id="283" r:id="rId135"/>
    <p:sldId id="446" r:id="rId136"/>
    <p:sldId id="388" r:id="rId137"/>
    <p:sldId id="389" r:id="rId138"/>
    <p:sldId id="439" r:id="rId139"/>
    <p:sldId id="440" r:id="rId140"/>
    <p:sldId id="441" r:id="rId141"/>
    <p:sldId id="442" r:id="rId1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000000"/>
    <a:srgbClr val="418422"/>
    <a:srgbClr val="F03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9"/>
    <p:restoredTop sz="85813"/>
  </p:normalViewPr>
  <p:slideViewPr>
    <p:cSldViewPr snapToGrid="0" snapToObjects="1">
      <p:cViewPr varScale="1">
        <p:scale>
          <a:sx n="118" d="100"/>
          <a:sy n="118" d="100"/>
        </p:scale>
        <p:origin x="312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5" d="100"/>
          <a:sy n="105" d="100"/>
        </p:scale>
        <p:origin x="44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00" Type="http://schemas.openxmlformats.org/officeDocument/2006/relationships/slide" Target="slides/slide9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Relationship Id="rId142" Type="http://schemas.openxmlformats.org/officeDocument/2006/relationships/slide" Target="slides/slide139.xml"/><Relationship Id="rId143" Type="http://schemas.openxmlformats.org/officeDocument/2006/relationships/notesMaster" Target="notesMasters/notesMaster1.xml"/><Relationship Id="rId144" Type="http://schemas.openxmlformats.org/officeDocument/2006/relationships/presProps" Target="presProps.xml"/><Relationship Id="rId145" Type="http://schemas.openxmlformats.org/officeDocument/2006/relationships/viewProps" Target="viewProps.xml"/><Relationship Id="rId146" Type="http://schemas.openxmlformats.org/officeDocument/2006/relationships/theme" Target="theme/theme1.xml"/><Relationship Id="rId1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MetaBold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MetaBold" charset="0"/>
              </a:defRPr>
            </a:lvl1pPr>
          </a:lstStyle>
          <a:p>
            <a:fld id="{2A3CED85-C8CA-BD4C-B154-9FCC51B2A60C}" type="datetimeFigureOut">
              <a:rPr lang="en-US" smtClean="0"/>
              <a:pPr/>
              <a:t>2/17/16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MetaBold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MetaBold" charset="0"/>
              </a:defRPr>
            </a:lvl1pPr>
          </a:lstStyle>
          <a:p>
            <a:fld id="{104EA2C7-4B0E-0F49-AECE-090B5E7718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12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1" i="0" kern="1200">
        <a:solidFill>
          <a:schemeClr val="tx1"/>
        </a:solidFill>
        <a:latin typeface="MetaBold" charset="0"/>
        <a:ea typeface="+mn-ea"/>
        <a:cs typeface="+mn-cs"/>
      </a:defRPr>
    </a:lvl1pPr>
    <a:lvl2pPr marL="457200" algn="l" defTabSz="457200" rtl="0" eaLnBrk="1" latinLnBrk="0" hangingPunct="1">
      <a:defRPr sz="1200" b="1" i="0" kern="1200">
        <a:solidFill>
          <a:schemeClr val="tx1"/>
        </a:solidFill>
        <a:latin typeface="MetaBold" charset="0"/>
        <a:ea typeface="+mn-ea"/>
        <a:cs typeface="+mn-cs"/>
      </a:defRPr>
    </a:lvl2pPr>
    <a:lvl3pPr marL="914400" algn="l" defTabSz="457200" rtl="0" eaLnBrk="1" latinLnBrk="0" hangingPunct="1">
      <a:defRPr sz="1200" b="1" i="0" kern="1200">
        <a:solidFill>
          <a:schemeClr val="tx1"/>
        </a:solidFill>
        <a:latin typeface="MetaBold" charset="0"/>
        <a:ea typeface="+mn-ea"/>
        <a:cs typeface="+mn-cs"/>
      </a:defRPr>
    </a:lvl3pPr>
    <a:lvl4pPr marL="1371600" algn="l" defTabSz="457200" rtl="0" eaLnBrk="1" latinLnBrk="0" hangingPunct="1">
      <a:defRPr sz="1200" b="1" i="0" kern="1200">
        <a:solidFill>
          <a:schemeClr val="tx1"/>
        </a:solidFill>
        <a:latin typeface="MetaBold" charset="0"/>
        <a:ea typeface="+mn-ea"/>
        <a:cs typeface="+mn-cs"/>
      </a:defRPr>
    </a:lvl4pPr>
    <a:lvl5pPr marL="1828800" algn="l" defTabSz="457200" rtl="0" eaLnBrk="1" latinLnBrk="0" hangingPunct="1">
      <a:defRPr sz="1200" b="1" i="0" kern="1200">
        <a:solidFill>
          <a:schemeClr val="tx1"/>
        </a:solidFill>
        <a:latin typeface="MetaBold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Relationship Id="rId3" Type="http://schemas.openxmlformats.org/officeDocument/2006/relationships/hyperlink" Target="https://twitter.com/tolkv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Relationship Id="rId3" Type="http://schemas.openxmlformats.org/officeDocument/2006/relationships/hyperlink" Target="https://twitter.com/tolkv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Relationship Id="rId3" Type="http://schemas.openxmlformats.org/officeDocument/2006/relationships/hyperlink" Target="https://twitter.com/tolkv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s://twitter.com/tolkv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Relationship Id="rId3" Type="http://schemas.openxmlformats.org/officeDocument/2006/relationships/hyperlink" Target="https://twitter.com/tolkv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Relationship Id="rId3" Type="http://schemas.openxmlformats.org/officeDocument/2006/relationships/hyperlink" Target="https://twitter.com/tolkv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Relationship Id="rId3" Type="http://schemas.openxmlformats.org/officeDocument/2006/relationships/hyperlink" Target="https://twitter.com/tolkv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Relationship Id="rId3" Type="http://schemas.openxmlformats.org/officeDocument/2006/relationships/hyperlink" Target="https://twitter.com/AndreyHihlovski" TargetMode="Externa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Relationship Id="rId3" Type="http://schemas.openxmlformats.org/officeDocument/2006/relationships/hyperlink" Target="https://twitter.com/AndreyHihlovski" TargetMode="Externa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8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– FRED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66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Cedric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Cedric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Cedric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8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@tolkv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@tolkv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6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@tolkv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6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@tolkv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6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@tolkv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@tolkv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6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@tolkv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6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SerCeMan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18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37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 operation: exists after</a:t>
            </a:r>
            <a:r>
              <a:rPr lang="en-US" baseline="0" dirty="0" smtClean="0"/>
              <a:t> element 2, </a:t>
            </a:r>
            <a:r>
              <a:rPr lang="en-US" dirty="0" smtClean="0"/>
              <a:t>when cursor is already 3 and size is 3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39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deletion exits</a:t>
            </a:r>
            <a:r>
              <a:rPr lang="en-US" baseline="0" dirty="0" smtClean="0"/>
              <a:t> after 2, because cursor is on 2 and size became 2!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deletion exits</a:t>
            </a:r>
            <a:r>
              <a:rPr lang="en-US" baseline="0" dirty="0" smtClean="0"/>
              <a:t> after 2, because cursor is on 2 and size became 2!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97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strike="sngStrike" dirty="0" smtClean="0">
                <a:hlinkClick r:id="rId3"/>
              </a:rPr>
              <a:t>@</a:t>
            </a:r>
            <a:r>
              <a:rPr lang="en-US" dirty="0" smtClean="0">
                <a:hlinkClick r:id="rId3"/>
              </a:rPr>
              <a:t>AndreyHihlovski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28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strike="sngStrike" dirty="0" smtClean="0">
                <a:hlinkClick r:id="rId3"/>
              </a:rPr>
              <a:t>@</a:t>
            </a:r>
            <a:r>
              <a:rPr lang="en-US" dirty="0" smtClean="0">
                <a:hlinkClick r:id="rId3"/>
              </a:rPr>
              <a:t>AndreyHihlovski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64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 Haley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9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57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4EA2C7-4B0E-0F49-AECE-090B5E7718CF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9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The Car Show</a:t>
            </a:r>
            <a:r>
              <a:rPr lang="en-US" i="0" baseline="0" dirty="0" smtClean="0"/>
              <a:t> (1977-2012) </a:t>
            </a:r>
            <a:r>
              <a:rPr lang="en-US" i="0" dirty="0" smtClean="0"/>
              <a:t>Click and Clack, the </a:t>
            </a:r>
            <a:r>
              <a:rPr lang="en-US" i="0" u="none" dirty="0" smtClean="0">
                <a:solidFill>
                  <a:schemeClr val="tx1"/>
                </a:solidFill>
              </a:rPr>
              <a:t>Tappet</a:t>
            </a:r>
            <a:r>
              <a:rPr lang="en-US" i="0" u="none" baseline="0" dirty="0" smtClean="0">
                <a:solidFill>
                  <a:schemeClr val="tx1"/>
                </a:solidFill>
              </a:rPr>
              <a:t> </a:t>
            </a:r>
            <a:r>
              <a:rPr lang="en-US" i="0" dirty="0" smtClean="0"/>
              <a:t>Brothers</a:t>
            </a:r>
            <a:r>
              <a:rPr lang="en-US" i="0" baseline="0" dirty="0" smtClean="0"/>
              <a:t> - </a:t>
            </a:r>
            <a:r>
              <a:rPr lang="en-US" b="0" dirty="0" smtClean="0"/>
              <a:t>Tom and Ray Magliozzi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i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JB</a:t>
            </a:r>
          </a:p>
          <a:p>
            <a:r>
              <a:rPr lang="en-US" baseline="0" dirty="0" smtClean="0"/>
              <a:t>NEXT - FRED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8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JB</a:t>
            </a:r>
          </a:p>
          <a:p>
            <a:r>
              <a:rPr lang="en-US" baseline="0" dirty="0" smtClean="0"/>
              <a:t>NEXT - FRED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84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</a:t>
            </a:r>
            <a:r>
              <a:rPr lang="en-US" baseline="0" dirty="0" smtClean="0"/>
              <a:t> YOAV </a:t>
            </a:r>
          </a:p>
          <a:p>
            <a:r>
              <a:rPr lang="en-US" baseline="0" dirty="0" smtClean="0"/>
              <a:t>NEXT - JB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93988"/>
            <a:ext cx="10363200" cy="1470025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5600" b="1">
                <a:solidFill>
                  <a:schemeClr val="bg1"/>
                </a:solidFill>
                <a:latin typeface="Proxima Nova Rg" pitchFamily="50" charset="0"/>
              </a:defRPr>
            </a:lvl1pPr>
          </a:lstStyle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43401"/>
            <a:ext cx="8534400" cy="784225"/>
          </a:xfrm>
        </p:spPr>
        <p:txBody>
          <a:bodyPr>
            <a:normAutofit/>
          </a:bodyPr>
          <a:lstStyle>
            <a:lvl1pPr marL="0" indent="0" algn="ctr">
              <a:buNone/>
              <a:defRPr sz="2667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11" name="Footer Placeholder 1"/>
          <p:cNvSpPr txBox="1">
            <a:spLocks/>
          </p:cNvSpPr>
          <p:nvPr/>
        </p:nvSpPr>
        <p:spPr bwMode="auto">
          <a:xfrm>
            <a:off x="0" y="6502555"/>
            <a:ext cx="12192000" cy="35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800" kern="0" spc="80" baseline="0" dirty="0" smtClean="0">
                <a:solidFill>
                  <a:srgbClr val="0C3064"/>
                </a:solidFill>
                <a:latin typeface="+mn-lt"/>
              </a:rPr>
              <a:t>Unless otherwise indicated, these slides are © 2013-2015 Pivotal Software, Inc. and licensed under a Creative Commons Attribution-</a:t>
            </a:r>
            <a:r>
              <a:rPr lang="en-US" sz="800" kern="0" spc="80" baseline="0" dirty="0" err="1" smtClean="0">
                <a:solidFill>
                  <a:srgbClr val="0C3064"/>
                </a:solidFill>
                <a:latin typeface="+mn-lt"/>
              </a:rPr>
              <a:t>NonCommercial</a:t>
            </a:r>
            <a:r>
              <a:rPr lang="en-US" sz="800" kern="0" spc="80" baseline="0" dirty="0" smtClean="0">
                <a:solidFill>
                  <a:srgbClr val="0C3064"/>
                </a:solidFill>
                <a:latin typeface="+mn-lt"/>
              </a:rPr>
              <a:t> license: http://creativecommons.org/licenses/by-nc/3.0/</a:t>
            </a:r>
          </a:p>
        </p:txBody>
      </p:sp>
    </p:spTree>
    <p:extLst>
      <p:ext uri="{BB962C8B-B14F-4D97-AF65-F5344CB8AC3E}">
        <p14:creationId xmlns:p14="http://schemas.microsoft.com/office/powerpoint/2010/main" val="1202889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296" y="1193800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96" y="1833561"/>
            <a:ext cx="5386917" cy="4237039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0001" y="1193800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0001" y="1833561"/>
            <a:ext cx="5389033" cy="4237039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63296" y="207265"/>
            <a:ext cx="11275737" cy="68309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5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0374" y="2717801"/>
            <a:ext cx="11271253" cy="844551"/>
          </a:xfrm>
        </p:spPr>
        <p:txBody>
          <a:bodyPr>
            <a:normAutofit/>
          </a:bodyPr>
          <a:lstStyle>
            <a:lvl1pPr algn="ctr">
              <a:defRPr sz="4267" b="1">
                <a:solidFill>
                  <a:srgbClr val="0C30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2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2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b="1" i="0">
                <a:latin typeface="Meta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412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eta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MetaBold" charset="0"/>
              </a:defRPr>
            </a:lvl1pPr>
            <a:lvl2pPr>
              <a:defRPr b="1" i="0">
                <a:latin typeface="MetaBold" charset="0"/>
              </a:defRPr>
            </a:lvl2pPr>
            <a:lvl3pPr>
              <a:defRPr b="1" i="0">
                <a:latin typeface="MetaBold" charset="0"/>
              </a:defRPr>
            </a:lvl3pPr>
            <a:lvl4pPr>
              <a:defRPr b="1" i="0">
                <a:latin typeface="MetaBold" charset="0"/>
              </a:defRPr>
            </a:lvl4pPr>
            <a:lvl5pPr>
              <a:defRPr b="1" i="0">
                <a:latin typeface="MetaBold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704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5333" b="1" i="0" cap="all">
                <a:latin typeface="Meta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 b="1" i="0">
                <a:solidFill>
                  <a:schemeClr val="tx1">
                    <a:tint val="75000"/>
                  </a:schemeClr>
                </a:solidFill>
                <a:latin typeface="MetaBold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274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509316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509316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62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45184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45184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793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eta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745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45224"/>
            <a:ext cx="10972800" cy="1143000"/>
          </a:xfrm>
        </p:spPr>
        <p:txBody>
          <a:bodyPr/>
          <a:lstStyle>
            <a:lvl1pPr>
              <a:defRPr b="1" i="0">
                <a:latin typeface="Meta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839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639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98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 i="0">
                <a:latin typeface="Meta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644102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527896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9911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417773"/>
            <a:ext cx="7315200" cy="566739"/>
          </a:xfrm>
        </p:spPr>
        <p:txBody>
          <a:bodyPr anchor="b"/>
          <a:lstStyle>
            <a:lvl1pPr algn="l">
              <a:defRPr sz="2667" b="1" i="0">
                <a:latin typeface="Meta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80499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Drag picture to placeholder or click icon to add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98451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283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Meta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4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6418723"/>
          </a:xfrm>
        </p:spPr>
        <p:txBody>
          <a:bodyPr vert="eaVert"/>
          <a:lstStyle>
            <a:lvl1pPr>
              <a:defRPr b="1" i="0">
                <a:latin typeface="Meta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64187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504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904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35810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7E54914-7BA7-F243-9884-15052AC636C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253-DD64-6E4A-AD39-9D728667A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7E54914-7BA7-F243-9884-15052AC636C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253-DD64-6E4A-AD39-9D728667A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6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7E54914-7BA7-F243-9884-15052AC636C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253-DD64-6E4A-AD39-9D728667A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9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7E54914-7BA7-F243-9884-15052AC636CB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253-DD64-6E4A-AD39-9D728667A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5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4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1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3296" y="207264"/>
            <a:ext cx="11275737" cy="685800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rgbClr val="0C30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1219200"/>
            <a:ext cx="11271252" cy="4851400"/>
          </a:xfrm>
        </p:spPr>
        <p:txBody>
          <a:bodyPr>
            <a:normAutofit/>
          </a:bodyPr>
          <a:lstStyle>
            <a:lvl1pPr>
              <a:defRPr sz="2400"/>
            </a:lvl1pPr>
            <a:lvl2pPr marL="990575" indent="-380990">
              <a:buSzPct val="80000"/>
              <a:buFont typeface="Arial" panose="020B0604020202020204" pitchFamily="34" charset="0"/>
              <a:buChar char="•"/>
              <a:defRPr sz="2400"/>
            </a:lvl2pPr>
            <a:lvl3pPr marL="1523962" indent="-304792">
              <a:buSzPct val="60000"/>
              <a:buFont typeface="Courier New" panose="02070309020205020404" pitchFamily="49" charset="0"/>
              <a:buChar char="o"/>
              <a:defRPr sz="2400"/>
            </a:lvl3pPr>
            <a:lvl4pPr marL="2133547" indent="-304792">
              <a:buSzPct val="60000"/>
              <a:buFont typeface="Courier New" panose="02070309020205020404" pitchFamily="49" charset="0"/>
              <a:buChar char="o"/>
              <a:defRPr sz="2400"/>
            </a:lvl4pPr>
            <a:lvl5pPr marL="2743131" indent="-304792">
              <a:buSzPct val="60000"/>
              <a:buFont typeface="Courier New" panose="02070309020205020404" pitchFamily="49" charset="0"/>
              <a:buChar char="o"/>
              <a:defRPr sz="2400"/>
            </a:lvl5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6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C30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784" y="1200151"/>
            <a:ext cx="5384800" cy="33940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4233" y="1200151"/>
            <a:ext cx="5384800" cy="33940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8" Type="http://schemas.openxmlformats.org/officeDocument/2006/relationships/image" Target="../media/image2.jp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296" y="203202"/>
            <a:ext cx="10103104" cy="68579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75" y="1219200"/>
            <a:ext cx="11271252" cy="5054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4400" y="6433658"/>
            <a:ext cx="6664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rgbClr val="333333"/>
                </a:solidFill>
              </a:defRPr>
            </a:lvl1pPr>
          </a:lstStyle>
          <a:p>
            <a:fld id="{1999C253-DD64-6E4A-AD39-9D728667A4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1219170" rtl="0" eaLnBrk="1" latinLnBrk="0" hangingPunct="1">
        <a:spcBef>
          <a:spcPct val="0"/>
        </a:spcBef>
        <a:buNone/>
        <a:defRPr sz="3200" b="1" kern="1200">
          <a:solidFill>
            <a:srgbClr val="333333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333333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933" kern="1200">
          <a:solidFill>
            <a:srgbClr val="333333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333333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333333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133" kern="1200">
          <a:solidFill>
            <a:srgbClr val="333333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146304"/>
          </a:xfrm>
          <a:prstGeom prst="rect">
            <a:avLst/>
          </a:prstGeom>
          <a:solidFill>
            <a:srgbClr val="9CD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Footer Placeholder 1"/>
          <p:cNvSpPr txBox="1">
            <a:spLocks/>
          </p:cNvSpPr>
          <p:nvPr/>
        </p:nvSpPr>
        <p:spPr bwMode="auto">
          <a:xfrm>
            <a:off x="1727200" y="6502555"/>
            <a:ext cx="7823200" cy="26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800" kern="0" spc="80" baseline="0" dirty="0" smtClean="0">
                <a:solidFill>
                  <a:schemeClr val="bg1"/>
                </a:solidFill>
                <a:latin typeface="Proxima Nova Rg" pitchFamily="50" charset="0"/>
              </a:rPr>
              <a:t>Unless otherwise indicated, these slides are © 2013-2015 Pivotal Software, Inc. and licensed under a</a:t>
            </a:r>
            <a:br>
              <a:rPr lang="en-US" sz="800" kern="0" spc="80" baseline="0" dirty="0" smtClean="0">
                <a:solidFill>
                  <a:schemeClr val="bg1"/>
                </a:solidFill>
                <a:latin typeface="Proxima Nova Rg" pitchFamily="50" charset="0"/>
              </a:rPr>
            </a:br>
            <a:r>
              <a:rPr lang="en-US" sz="800" kern="0" spc="80" baseline="0" dirty="0" smtClean="0">
                <a:solidFill>
                  <a:schemeClr val="bg1"/>
                </a:solidFill>
                <a:latin typeface="Proxima Nova Rg" pitchFamily="50" charset="0"/>
              </a:rPr>
              <a:t>Creative Commons Attribution-</a:t>
            </a:r>
            <a:r>
              <a:rPr lang="en-US" sz="800" kern="0" spc="80" baseline="0" dirty="0" err="1" smtClean="0">
                <a:solidFill>
                  <a:schemeClr val="bg1"/>
                </a:solidFill>
                <a:latin typeface="Proxima Nova Rg" pitchFamily="50" charset="0"/>
              </a:rPr>
              <a:t>NonCommercial</a:t>
            </a:r>
            <a:r>
              <a:rPr lang="en-US" sz="800" kern="0" spc="80" baseline="0" dirty="0" smtClean="0">
                <a:solidFill>
                  <a:schemeClr val="bg1"/>
                </a:solidFill>
                <a:latin typeface="Proxima Nova Rg" pitchFamily="50" charset="0"/>
              </a:rPr>
              <a:t> license: http://creativecommons.org/licenses/by-nc/3.0/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3296" y="203202"/>
            <a:ext cx="11277600" cy="68579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75" y="1219200"/>
            <a:ext cx="11271252" cy="5054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6921" y="6468174"/>
            <a:ext cx="3616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rgbClr val="A3E479"/>
                </a:solidFill>
              </a:defRPr>
            </a:lvl1pPr>
          </a:lstStyle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2" descr="C:\Users\sdunn\Documents\Pivotal Open Source\events\SpringOne2GX 2015\presentation\assets\SpringOne-Brand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4" y="6514316"/>
            <a:ext cx="1091821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6"/>
          <p:cNvSpPr/>
          <p:nvPr/>
        </p:nvSpPr>
        <p:spPr>
          <a:xfrm>
            <a:off x="11431184" y="6502556"/>
            <a:ext cx="295329" cy="291577"/>
          </a:xfrm>
          <a:custGeom>
            <a:avLst/>
            <a:gdLst/>
            <a:ahLst/>
            <a:cxnLst/>
            <a:rect l="l" t="t" r="r" b="b"/>
            <a:pathLst>
              <a:path w="2762250" h="924079">
                <a:moveTo>
                  <a:pt x="2762250" y="0"/>
                </a:moveTo>
                <a:lnTo>
                  <a:pt x="2762250" y="809597"/>
                </a:lnTo>
                <a:cubicBezTo>
                  <a:pt x="1855951" y="1147495"/>
                  <a:pt x="906102" y="579536"/>
                  <a:pt x="0" y="924079"/>
                </a:cubicBezTo>
                <a:lnTo>
                  <a:pt x="0" y="114483"/>
                </a:lnTo>
                <a:cubicBezTo>
                  <a:pt x="906250" y="-225017"/>
                  <a:pt x="1856102" y="342950"/>
                  <a:pt x="276225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4416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000" b="1" kern="1200">
          <a:solidFill>
            <a:srgbClr val="0C3064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93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43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b="1" i="0" kern="1200">
          <a:solidFill>
            <a:srgbClr val="6BB042"/>
          </a:solidFill>
          <a:latin typeface="MetaBold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b="1" i="0" kern="1200">
          <a:solidFill>
            <a:srgbClr val="474748"/>
          </a:solidFill>
          <a:latin typeface="MetaBold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b="1" i="0" kern="1200">
          <a:solidFill>
            <a:srgbClr val="474748"/>
          </a:solidFill>
          <a:latin typeface="MetaBold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b="1" i="0" kern="1200">
          <a:solidFill>
            <a:srgbClr val="474748"/>
          </a:solidFill>
          <a:latin typeface="MetaBold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b="1" i="0" kern="1200">
          <a:solidFill>
            <a:srgbClr val="474748"/>
          </a:solidFill>
          <a:latin typeface="MetaBold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b="1" i="0" kern="1200">
          <a:solidFill>
            <a:srgbClr val="474748"/>
          </a:solidFill>
          <a:latin typeface="MetaBold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image" Target="../media/image6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3.tif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4.gi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2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5.png"/><Relationship Id="rId3" Type="http://schemas.openxmlformats.org/officeDocument/2006/relationships/image" Target="../media/image66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8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9.gi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2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image" Target="../media/image7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5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7.gi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5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3.tif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4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1.gi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6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42.jp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jpe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tiff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7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7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7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7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0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1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6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7.gi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8.gi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9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0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1.tiff"/><Relationship Id="rId3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2.png"/><Relationship Id="rId3" Type="http://schemas.openxmlformats.org/officeDocument/2006/relationships/image" Target="../media/image42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3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6.gif"/><Relationship Id="rId3" Type="http://schemas.openxmlformats.org/officeDocument/2006/relationships/image" Target="../media/image57.gi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0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The Epic Groovy Puzzlers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44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Season II: </a:t>
            </a:r>
            <a:br>
              <a:rPr lang="en-US" sz="44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</a:br>
            <a:r>
              <a:rPr lang="en-US" sz="4400" cap="all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The revenge of the parentheses</a:t>
            </a:r>
            <a:endParaRPr lang="en-US" sz="4400" cap="all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a.xx.fbcdn.net/hphotos-xaf1/t31.0-8/457680_10151565419915297_43525092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4" y="0"/>
            <a:ext cx="10305535" cy="68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5699" y="1"/>
            <a:ext cx="10400604" cy="120032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72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First rule of the puzzlers: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30077" y="5657673"/>
            <a:ext cx="5131855" cy="120032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72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No cheating!</a:t>
            </a:r>
          </a:p>
        </p:txBody>
      </p:sp>
    </p:spTree>
    <p:extLst>
      <p:ext uri="{BB962C8B-B14F-4D97-AF65-F5344CB8AC3E}">
        <p14:creationId xmlns:p14="http://schemas.microsoft.com/office/powerpoint/2010/main" val="6099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04" y="233416"/>
            <a:ext cx="11887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smtClean="0">
                <a:solidFill>
                  <a:srgbClr val="000080"/>
                </a:solidFill>
                <a:latin typeface="Menlo" charset="0"/>
              </a:rPr>
              <a:t>while</a:t>
            </a:r>
            <a:r>
              <a:rPr lang="en-US" sz="190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 smtClean="0">
                <a:solidFill>
                  <a:srgbClr val="000000"/>
                </a:solidFill>
                <a:latin typeface="Menlo" charset="0"/>
              </a:rPr>
              <a:t>iterator.hasNext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String hero = (String)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iterator.next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900" b="1" dirty="0">
                <a:solidFill>
                  <a:srgbClr val="000080"/>
                </a:solidFill>
                <a:latin typeface="Menlo" charset="0"/>
              </a:rPr>
              <a:t>if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hero.equals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(expendable))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expendables.remove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(hero);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304" y="22256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</a:t>
            </a:r>
            <a:r>
              <a:rPr lang="en-US" dirty="0">
                <a:solidFill>
                  <a:srgbClr val="20999D"/>
                </a:solidFill>
                <a:latin typeface="Menlo" charset="0"/>
              </a:rPr>
              <a:t>E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next()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checkForComodification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80"/>
                </a:solidFill>
                <a:latin typeface="Menlo" charset="0"/>
              </a:rPr>
              <a:t>    </a:t>
            </a:r>
            <a:r>
              <a:rPr lang="en-US" b="1" dirty="0" smtClean="0">
                <a:solidFill>
                  <a:srgbClr val="000080"/>
                </a:solidFill>
                <a:latin typeface="Menlo" charset="0"/>
              </a:rPr>
              <a:t>…</a:t>
            </a:r>
          </a:p>
          <a:p>
            <a:r>
              <a:rPr lang="pt-BR" b="1" dirty="0" smtClean="0">
                <a:solidFill>
                  <a:srgbClr val="660E7A"/>
                </a:solidFill>
                <a:latin typeface="Menlo" charset="0"/>
              </a:rPr>
              <a:t>    cursor </a:t>
            </a:r>
            <a:r>
              <a:rPr lang="pt-BR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pt-BR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pt-BR" dirty="0">
                <a:solidFill>
                  <a:srgbClr val="000000"/>
                </a:solidFill>
                <a:latin typeface="Menlo" charset="0"/>
              </a:rPr>
              <a:t> + </a:t>
            </a:r>
            <a:r>
              <a:rPr lang="pt-BR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pt-BR" dirty="0" smtClean="0">
                <a:solidFill>
                  <a:srgbClr val="000000"/>
                </a:solidFill>
                <a:latin typeface="Menlo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46304" y="4241982"/>
            <a:ext cx="4169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</a:t>
            </a:r>
            <a:r>
              <a:rPr lang="en-US" b="1" dirty="0" err="1">
                <a:solidFill>
                  <a:srgbClr val="000080"/>
                </a:solidFill>
                <a:latin typeface="Menlo" charset="0"/>
              </a:rPr>
              <a:t>boolean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hasNext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return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cursor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!= size();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53328" y="3041653"/>
            <a:ext cx="613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After Sly the cursor is 3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11424" y="3304033"/>
            <a:ext cx="3041904" cy="607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42304" y="4842146"/>
            <a:ext cx="518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But the size now is 2!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011424" y="4888992"/>
            <a:ext cx="3230880" cy="2763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6028148"/>
            <a:ext cx="12192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rgbClr val="323232"/>
                </a:solidFill>
                <a:latin typeface="MetaBold" charset="0"/>
              </a:rPr>
              <a:t>It will go to another loop and fail </a:t>
            </a:r>
            <a:r>
              <a:rPr lang="en-US" sz="3500" b="1" dirty="0">
                <a:solidFill>
                  <a:srgbClr val="323232"/>
                </a:solidFill>
                <a:latin typeface="MetaBold" charset="0"/>
              </a:rPr>
              <a:t>on </a:t>
            </a:r>
            <a:r>
              <a:rPr lang="en-US" sz="3500" b="1" dirty="0" err="1" smtClean="0">
                <a:solidFill>
                  <a:srgbClr val="323232"/>
                </a:solidFill>
                <a:latin typeface="MetaBold" charset="0"/>
              </a:rPr>
              <a:t>checkForComodification</a:t>
            </a:r>
            <a:r>
              <a:rPr lang="en-US" sz="3500" b="1" dirty="0" smtClean="0">
                <a:solidFill>
                  <a:srgbClr val="323232"/>
                </a:solidFill>
                <a:latin typeface="MetaBold" charset="0"/>
              </a:rPr>
              <a:t>! </a:t>
            </a:r>
            <a:endParaRPr lang="en-US" sz="3500" b="1" dirty="0">
              <a:solidFill>
                <a:srgbClr val="323232"/>
              </a:solidFill>
              <a:latin typeface="Meta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3328" y="4018237"/>
            <a:ext cx="613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Then we remove the element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11296" y="1494501"/>
            <a:ext cx="2542032" cy="28469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84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uis ck facepal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8114" y="2479765"/>
            <a:ext cx="5497286" cy="40679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Yup, you just saw the most awful puzzler. And it’s not even Groovy.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1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38" y="2558878"/>
            <a:ext cx="6858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3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95250"/>
            <a:ext cx="444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0318" y="645125"/>
            <a:ext cx="8050924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truth = </a:t>
            </a:r>
            <a:r>
              <a:rPr kumimoji="0" lang="fr-FR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fr-FR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600" b="1" i="0" u="none" strike="noStrike" cap="none" normalizeH="0" baseline="0" dirty="0" err="1" smtClean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groovyTruth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truth 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groovyTruth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3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2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20992"/>
            <a:ext cx="10972800" cy="36009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4400" dirty="0" smtClean="0">
                <a:solidFill>
                  <a:srgbClr val="323232"/>
                </a:solidFill>
              </a:rPr>
              <a:t>false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400" dirty="0" smtClean="0">
                <a:solidFill>
                  <a:srgbClr val="323232"/>
                </a:solidFill>
              </a:rPr>
              <a:t>true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400" dirty="0" err="1" smtClean="0">
                <a:solidFill>
                  <a:srgbClr val="323232"/>
                </a:solidFill>
              </a:rPr>
              <a:t>ClassCastException</a:t>
            </a:r>
            <a:endParaRPr lang="en-US" sz="4400" dirty="0" smtClean="0">
              <a:solidFill>
                <a:srgbClr val="323232"/>
              </a:solidFill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4400" dirty="0" smtClean="0">
                <a:solidFill>
                  <a:srgbClr val="323232"/>
                </a:solidFill>
              </a:rPr>
              <a:t>Startup error</a:t>
            </a:r>
            <a:endParaRPr lang="en-US" sz="4400" dirty="0">
              <a:solidFill>
                <a:srgbClr val="323232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0318" y="645125"/>
            <a:ext cx="8050924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truth = </a:t>
            </a:r>
            <a:r>
              <a:rPr kumimoji="0" lang="fr-FR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fr-FR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600" b="1" i="0" u="none" strike="noStrike" cap="none" normalizeH="0" baseline="0" dirty="0" err="1" smtClean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groovyTruth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truth 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3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groovyTruth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3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eta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7" y="3879889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8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ny-shutu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6500"/>
            <a:ext cx="9144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tf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10414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2239707"/>
            <a:ext cx="7188200" cy="3479800"/>
          </a:xfrm>
          <a:prstGeom prst="rect">
            <a:avLst/>
          </a:prstGeom>
        </p:spPr>
      </p:pic>
      <p:pic>
        <p:nvPicPr>
          <p:cNvPr id="5" name="Picture 2" descr="http://tobacco.clan.su/_ph/7/2/3986683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021" y="34937"/>
            <a:ext cx="2879342" cy="29873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10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823" y="2136279"/>
            <a:ext cx="2794963" cy="40280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6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796" y="1955140"/>
            <a:ext cx="8658407" cy="43205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works (or </a:t>
            </a:r>
            <a:r>
              <a:rPr lang="en-US" dirty="0" smtClean="0"/>
              <a:t>doesn't </a:t>
            </a:r>
            <a:r>
              <a:rPr lang="en-US" dirty="0" smtClean="0"/>
              <a:t>work) in Groovy 2.4.5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66" y="457200"/>
            <a:ext cx="4301052" cy="61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83875" y="643989"/>
            <a:ext cx="68462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43"/>
                </a:solidFill>
                <a:latin typeface="MetaBold" charset="0"/>
              </a:rPr>
              <a:t>assert </a:t>
            </a:r>
            <a:r>
              <a:rPr lang="en-US" sz="6000" b="1" dirty="0" smtClean="0">
                <a:solidFill>
                  <a:srgbClr val="0000FF"/>
                </a:solidFill>
                <a:latin typeface="MetaBold" charset="0"/>
              </a:rPr>
              <a:t>1L </a:t>
            </a:r>
            <a:r>
              <a:rPr lang="en-US" sz="6000" b="1" dirty="0" smtClean="0">
                <a:latin typeface="MetaBold" charset="0"/>
              </a:rPr>
              <a:t>== </a:t>
            </a:r>
            <a:r>
              <a:rPr lang="en-US" sz="6000" b="1" dirty="0" smtClean="0">
                <a:solidFill>
                  <a:srgbClr val="0000FF"/>
                </a:solidFill>
                <a:latin typeface="MetaBold" charset="0"/>
              </a:rPr>
              <a:t>1</a:t>
            </a:r>
            <a:br>
              <a:rPr lang="en-US" sz="6000" b="1" dirty="0" smtClean="0">
                <a:solidFill>
                  <a:srgbClr val="0000FF"/>
                </a:solidFill>
                <a:latin typeface="MetaBold" charset="0"/>
              </a:rPr>
            </a:br>
            <a:r>
              <a:rPr lang="en-US" sz="6000" b="1" dirty="0" err="1" smtClean="0">
                <a:latin typeface="MetaBold" charset="0"/>
              </a:rPr>
              <a:t>println</a:t>
            </a:r>
            <a:r>
              <a:rPr lang="en-US" sz="6000" b="1" dirty="0" smtClean="0">
                <a:latin typeface="MetaBold" charset="0"/>
              </a:rPr>
              <a:t> </a:t>
            </a:r>
            <a:r>
              <a:rPr lang="en-US" sz="6000" b="1" dirty="0" smtClean="0">
                <a:solidFill>
                  <a:srgbClr val="0000FF"/>
                </a:solidFill>
                <a:latin typeface="MetaBold" charset="0"/>
              </a:rPr>
              <a:t>1L</a:t>
            </a:r>
            <a:r>
              <a:rPr lang="en-US" sz="6000" b="1" dirty="0" smtClean="0">
                <a:latin typeface="MetaBold" charset="0"/>
              </a:rPr>
              <a:t>.equals(</a:t>
            </a:r>
            <a:r>
              <a:rPr lang="en-US" sz="6000" b="1" dirty="0" smtClean="0">
                <a:solidFill>
                  <a:srgbClr val="0000FF"/>
                </a:solidFill>
                <a:latin typeface="MetaBold" charset="0"/>
              </a:rPr>
              <a:t>1</a:t>
            </a:r>
            <a:r>
              <a:rPr lang="en-US" sz="6000" b="1" dirty="0" smtClean="0">
                <a:latin typeface="MetaBold" charset="0"/>
              </a:rPr>
              <a:t>)</a:t>
            </a:r>
            <a:endParaRPr lang="en-US" sz="6000" b="1" dirty="0">
              <a:latin typeface="Meta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54215"/>
            <a:ext cx="10972800" cy="317194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rgbClr val="323232"/>
                </a:solidFill>
              </a:rPr>
              <a:t>Assertion failed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rgbClr val="323232"/>
                </a:solidFill>
              </a:rPr>
              <a:t>true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smtClean="0">
                <a:solidFill>
                  <a:srgbClr val="323232"/>
                </a:solidFill>
              </a:rPr>
              <a:t>false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000" dirty="0" err="1" smtClean="0">
                <a:solidFill>
                  <a:srgbClr val="323232"/>
                </a:solidFill>
              </a:rPr>
              <a:t>MissingMethodException</a:t>
            </a:r>
            <a:endParaRPr lang="en-US" sz="4000" dirty="0" smtClean="0">
              <a:solidFill>
                <a:srgbClr val="32323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8" y="4334496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view wf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9" y="1356852"/>
            <a:ext cx="9821161" cy="41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tf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10414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6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6" y="1514167"/>
            <a:ext cx="11386507" cy="25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2" y="202779"/>
            <a:ext cx="8311528" cy="2751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57" y="2822132"/>
            <a:ext cx="6919981" cy="40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535" y="1668905"/>
            <a:ext cx="2855530" cy="44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4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3 englis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7" y="851910"/>
            <a:ext cx="11446899" cy="10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5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7" y="851910"/>
            <a:ext cx="11446899" cy="10152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089" y="851910"/>
            <a:ext cx="11518540" cy="68958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609600" y="2833301"/>
            <a:ext cx="10972800" cy="32928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33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133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4000" smtClean="0"/>
              <a:t>[[2, 3, 5], [2, 4, 8], [42, 73, 2147483647, 0]]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000" smtClean="0"/>
              <a:t>Won</a:t>
            </a:r>
            <a:r>
              <a:rPr lang="fr-FR" sz="4000" smtClean="0"/>
              <a:t>'</a:t>
            </a:r>
            <a:r>
              <a:rPr lang="en-US" sz="4000" smtClean="0"/>
              <a:t>t run</a:t>
            </a:r>
          </a:p>
          <a:p>
            <a:pPr marL="514350" indent="-514350">
              <a:buFont typeface="+mj-lt"/>
              <a:buAutoNum type="alphaUcPeriod"/>
            </a:pPr>
            <a:r>
              <a:rPr lang="ro-RO" sz="4000" smtClean="0"/>
              <a:t>[[null, null, null, 5]]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000" smtClean="0"/>
              <a:t>null</a:t>
            </a:r>
            <a:endParaRPr lang="en-US" sz="4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42" y="4225940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s2.quickmeme.com/img/c2/c23b6a5f33675b62b923a03d4a1c92ee26b92e0c694cbc472fbea9d7fdeca39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19" y="220319"/>
            <a:ext cx="6417363" cy="64173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eldon-hyperventilating-big-bang-theor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03" y="770745"/>
            <a:ext cx="10066413" cy="567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7" y="851910"/>
            <a:ext cx="11446899" cy="1015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" y="2163799"/>
            <a:ext cx="18853029" cy="1212279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6186" y="3238499"/>
            <a:ext cx="5569613" cy="1516237"/>
            <a:chOff x="476186" y="3238499"/>
            <a:chExt cx="5569613" cy="15162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186" y="3238499"/>
              <a:ext cx="5569613" cy="1084019"/>
            </a:xfrm>
            <a:prstGeom prst="rect">
              <a:avLst/>
            </a:prstGeom>
          </p:spPr>
        </p:pic>
        <p:sp>
          <p:nvSpPr>
            <p:cNvPr id="33" name="Freeform 32"/>
            <p:cNvSpPr/>
            <p:nvPr/>
          </p:nvSpPr>
          <p:spPr>
            <a:xfrm>
              <a:off x="2534459" y="3756024"/>
              <a:ext cx="727233" cy="998712"/>
            </a:xfrm>
            <a:custGeom>
              <a:avLst/>
              <a:gdLst>
                <a:gd name="connsiteX0" fmla="*/ 955171 w 955171"/>
                <a:gd name="connsiteY0" fmla="*/ 0 h 1389513"/>
                <a:gd name="connsiteX1" fmla="*/ 488439 w 955171"/>
                <a:gd name="connsiteY1" fmla="*/ 1389512 h 1389513"/>
                <a:gd name="connsiteX2" fmla="*/ 0 w 955171"/>
                <a:gd name="connsiteY2" fmla="*/ 10856 h 138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171" h="1389513">
                  <a:moveTo>
                    <a:pt x="955171" y="0"/>
                  </a:moveTo>
                  <a:cubicBezTo>
                    <a:pt x="801402" y="693851"/>
                    <a:pt x="647634" y="1387703"/>
                    <a:pt x="488439" y="1389512"/>
                  </a:cubicBezTo>
                  <a:cubicBezTo>
                    <a:pt x="329244" y="1391321"/>
                    <a:pt x="0" y="10856"/>
                    <a:pt x="0" y="10856"/>
                  </a:cubicBezTo>
                </a:path>
              </a:pathLst>
            </a:custGeom>
            <a:ln w="38100" cmpd="sng">
              <a:headEnd type="none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rgbClr val="000000"/>
                  </a:solidFill>
                </a:ln>
                <a:latin typeface="MetaBold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5051" y="5279343"/>
            <a:ext cx="11427285" cy="1494525"/>
            <a:chOff x="345051" y="5279343"/>
            <a:chExt cx="11427285" cy="1494525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051" y="5279343"/>
              <a:ext cx="11427285" cy="995169"/>
            </a:xfrm>
            <a:prstGeom prst="rect">
              <a:avLst/>
            </a:prstGeom>
          </p:spPr>
        </p:pic>
        <p:sp>
          <p:nvSpPr>
            <p:cNvPr id="35" name="Freeform 34"/>
            <p:cNvSpPr/>
            <p:nvPr/>
          </p:nvSpPr>
          <p:spPr>
            <a:xfrm>
              <a:off x="705524" y="5666602"/>
              <a:ext cx="10300653" cy="1107266"/>
            </a:xfrm>
            <a:custGeom>
              <a:avLst/>
              <a:gdLst>
                <a:gd name="connsiteX0" fmla="*/ 955171 w 955171"/>
                <a:gd name="connsiteY0" fmla="*/ 0 h 1389513"/>
                <a:gd name="connsiteX1" fmla="*/ 488439 w 955171"/>
                <a:gd name="connsiteY1" fmla="*/ 1389512 h 1389513"/>
                <a:gd name="connsiteX2" fmla="*/ 0 w 955171"/>
                <a:gd name="connsiteY2" fmla="*/ 10856 h 138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171" h="1389513">
                  <a:moveTo>
                    <a:pt x="955171" y="0"/>
                  </a:moveTo>
                  <a:cubicBezTo>
                    <a:pt x="801402" y="693851"/>
                    <a:pt x="647634" y="1387703"/>
                    <a:pt x="488439" y="1389512"/>
                  </a:cubicBezTo>
                  <a:cubicBezTo>
                    <a:pt x="329244" y="1391321"/>
                    <a:pt x="0" y="10856"/>
                    <a:pt x="0" y="10856"/>
                  </a:cubicBezTo>
                </a:path>
              </a:pathLst>
            </a:custGeom>
            <a:ln w="38100" cmpd="sng">
              <a:headEnd type="none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rgbClr val="000000"/>
                  </a:solidFill>
                </a:ln>
                <a:latin typeface="Meta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98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37" y="580510"/>
            <a:ext cx="11446899" cy="101524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45051" y="1655324"/>
            <a:ext cx="5569613" cy="1516237"/>
            <a:chOff x="476186" y="3238499"/>
            <a:chExt cx="5569613" cy="15162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186" y="3238499"/>
              <a:ext cx="5569613" cy="1084019"/>
            </a:xfrm>
            <a:prstGeom prst="rect">
              <a:avLst/>
            </a:prstGeom>
          </p:spPr>
        </p:pic>
        <p:sp>
          <p:nvSpPr>
            <p:cNvPr id="33" name="Freeform 32"/>
            <p:cNvSpPr/>
            <p:nvPr/>
          </p:nvSpPr>
          <p:spPr>
            <a:xfrm>
              <a:off x="2534459" y="3756024"/>
              <a:ext cx="727233" cy="998712"/>
            </a:xfrm>
            <a:custGeom>
              <a:avLst/>
              <a:gdLst>
                <a:gd name="connsiteX0" fmla="*/ 955171 w 955171"/>
                <a:gd name="connsiteY0" fmla="*/ 0 h 1389513"/>
                <a:gd name="connsiteX1" fmla="*/ 488439 w 955171"/>
                <a:gd name="connsiteY1" fmla="*/ 1389512 h 1389513"/>
                <a:gd name="connsiteX2" fmla="*/ 0 w 955171"/>
                <a:gd name="connsiteY2" fmla="*/ 10856 h 138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171" h="1389513">
                  <a:moveTo>
                    <a:pt x="955171" y="0"/>
                  </a:moveTo>
                  <a:cubicBezTo>
                    <a:pt x="801402" y="693851"/>
                    <a:pt x="647634" y="1387703"/>
                    <a:pt x="488439" y="1389512"/>
                  </a:cubicBezTo>
                  <a:cubicBezTo>
                    <a:pt x="329244" y="1391321"/>
                    <a:pt x="0" y="10856"/>
                    <a:pt x="0" y="10856"/>
                  </a:cubicBezTo>
                </a:path>
              </a:pathLst>
            </a:custGeom>
            <a:ln w="38100" cmpd="sng">
              <a:headEnd type="none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rgbClr val="000000"/>
                  </a:solidFill>
                </a:ln>
                <a:latin typeface="MetaBold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3916" y="3696168"/>
            <a:ext cx="11427285" cy="1494525"/>
            <a:chOff x="345051" y="5279343"/>
            <a:chExt cx="11427285" cy="1494525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051" y="5279343"/>
              <a:ext cx="11427285" cy="995169"/>
            </a:xfrm>
            <a:prstGeom prst="rect">
              <a:avLst/>
            </a:prstGeom>
          </p:spPr>
        </p:pic>
        <p:sp>
          <p:nvSpPr>
            <p:cNvPr id="35" name="Freeform 34"/>
            <p:cNvSpPr/>
            <p:nvPr/>
          </p:nvSpPr>
          <p:spPr>
            <a:xfrm>
              <a:off x="705524" y="5666602"/>
              <a:ext cx="10300653" cy="1107266"/>
            </a:xfrm>
            <a:custGeom>
              <a:avLst/>
              <a:gdLst>
                <a:gd name="connsiteX0" fmla="*/ 955171 w 955171"/>
                <a:gd name="connsiteY0" fmla="*/ 0 h 1389513"/>
                <a:gd name="connsiteX1" fmla="*/ 488439 w 955171"/>
                <a:gd name="connsiteY1" fmla="*/ 1389512 h 1389513"/>
                <a:gd name="connsiteX2" fmla="*/ 0 w 955171"/>
                <a:gd name="connsiteY2" fmla="*/ 10856 h 138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5171" h="1389513">
                  <a:moveTo>
                    <a:pt x="955171" y="0"/>
                  </a:moveTo>
                  <a:cubicBezTo>
                    <a:pt x="801402" y="693851"/>
                    <a:pt x="647634" y="1387703"/>
                    <a:pt x="488439" y="1389512"/>
                  </a:cubicBezTo>
                  <a:cubicBezTo>
                    <a:pt x="329244" y="1391321"/>
                    <a:pt x="0" y="10856"/>
                    <a:pt x="0" y="10856"/>
                  </a:cubicBezTo>
                </a:path>
              </a:pathLst>
            </a:custGeom>
            <a:ln w="38100" cmpd="sng">
              <a:headEnd type="none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rgbClr val="000000"/>
                  </a:solidFill>
                </a:ln>
                <a:latin typeface="MetaBold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37" y="5811267"/>
            <a:ext cx="10778239" cy="9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6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t-shirt for this guy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6" y="2095357"/>
            <a:ext cx="85725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79426" y="1150475"/>
            <a:ext cx="3810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37983"/>
            <a:ext cx="1219199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2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 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 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</a:t>
            </a:r>
            <a:endParaRPr lang="en-US" sz="25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7607" y="6400800"/>
            <a:ext cx="402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etaBold" charset="0"/>
              </a:rPr>
              <a:t>*Yes, we know, it</a:t>
            </a:r>
            <a:r>
              <a:rPr lang="fr-FR" b="1" dirty="0" smtClean="0">
                <a:latin typeface="MetaBold" charset="0"/>
              </a:rPr>
              <a:t>'</a:t>
            </a:r>
            <a:r>
              <a:rPr lang="en-US" b="1" dirty="0" smtClean="0">
                <a:latin typeface="MetaBold" charset="0"/>
              </a:rPr>
              <a:t>s not Elvis</a:t>
            </a:r>
            <a:r>
              <a:rPr lang="fr-FR" b="1" dirty="0" smtClean="0">
                <a:latin typeface="MetaBold" charset="0"/>
              </a:rPr>
              <a:t>'</a:t>
            </a:r>
            <a:r>
              <a:rPr lang="en-US" b="1" dirty="0" smtClean="0">
                <a:latin typeface="MetaBold" charset="0"/>
              </a:rPr>
              <a:t> song.</a:t>
            </a:r>
            <a:endParaRPr lang="en-US" b="1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5399"/>
            <a:ext cx="1219199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2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 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 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</a:t>
            </a:r>
            <a:endParaRPr lang="en-US" sz="25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986268"/>
            <a:ext cx="10972800" cy="3139896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[null]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[]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[1,2,3]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81" y="2782151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48" y="337513"/>
            <a:ext cx="4734045" cy="62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37983"/>
            <a:ext cx="1219199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2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 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 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</a:t>
            </a:r>
            <a:endParaRPr lang="en-US" sz="25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1545" y="3472405"/>
            <a:ext cx="3275635" cy="481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37983"/>
            <a:ext cx="1005068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2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?:[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null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]?:[] + </a:t>
            </a:r>
            <a:r>
              <a:rPr lang="en-US" sz="2500" dirty="0" err="1" smtClean="0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?:[]</a:t>
            </a:r>
            <a:endParaRPr lang="en-US" sz="25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58181" y="3472405"/>
            <a:ext cx="4384877" cy="481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1.bp.blogspot.com/-z9NCSKBw3kM/UsviXVsh5PI/AAAAAAAAHOw/m_wpnxjZMHI/s1600/alphabetclothingfoodspic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1016000"/>
            <a:ext cx="61912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6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37983"/>
            <a:ext cx="1046737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2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?:[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null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]?:[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2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]?:[]</a:t>
            </a:r>
            <a:endParaRPr lang="en-US" sz="25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37983"/>
            <a:ext cx="682906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5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 = [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2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sz="2500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sz="2500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Menlo" charset="0"/>
              </a:rPr>
            </a:b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sz="2500" b="1" dirty="0" smtClean="0">
                <a:solidFill>
                  <a:srgbClr val="000043"/>
                </a:solidFill>
                <a:latin typeface="Menlo" charset="0"/>
              </a:rPr>
              <a:t>null</a:t>
            </a:r>
            <a:r>
              <a:rPr lang="en-US" sz="2500" dirty="0" smtClean="0">
                <a:solidFill>
                  <a:srgbClr val="000000"/>
                </a:solidFill>
                <a:latin typeface="Menlo" charset="0"/>
              </a:rPr>
              <a:t>]</a:t>
            </a:r>
            <a:endParaRPr lang="en-US" sz="25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6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fr-FR" dirty="0" smtClean="0"/>
              <a:t>'</a:t>
            </a:r>
            <a:r>
              <a:rPr lang="en-US" dirty="0" smtClean="0"/>
              <a:t>s fix 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231" y="3105835"/>
            <a:ext cx="11969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jailhouseRock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?:[]</a:t>
            </a:r>
            <a:r>
              <a:rPr lang="ru-RU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+</a:t>
            </a:r>
            <a:r>
              <a:rPr lang="ru-RU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loveMeTender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?:[]</a:t>
            </a:r>
            <a:r>
              <a:rPr lang="ru-RU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+</a:t>
            </a:r>
            <a:r>
              <a:rPr lang="ru-RU" sz="24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rockAroundTheClock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?:[]</a:t>
            </a:r>
            <a:r>
              <a:rPr lang="ru-RU" sz="2400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88" y="4167088"/>
            <a:ext cx="3190572" cy="212481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016373" y="4206571"/>
            <a:ext cx="4703160" cy="1170697"/>
          </a:xfrm>
          <a:prstGeom prst="wedgeRoundRectCallout">
            <a:avLst>
              <a:gd name="adj1" fmla="val -60438"/>
              <a:gd name="adj2" fmla="val 54026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MetaBold" charset="0"/>
              </a:rPr>
              <a:t>Love me tender!</a:t>
            </a:r>
            <a:endParaRPr lang="en-US" sz="4000" b="1" dirty="0">
              <a:solidFill>
                <a:srgbClr val="FF0000"/>
              </a:solidFill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0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1417638"/>
            <a:ext cx="3098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pic>
        <p:nvPicPr>
          <p:cNvPr id="36866" name="Picture 2" descr="http://th07.deviantart.net/fs70/PRE/f/2012/004/4/4/with_great_power_comes_great_responsibility_by_itomibhaa-d4lajv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73" y="1406099"/>
            <a:ext cx="3736657" cy="52802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44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708" y="498389"/>
            <a:ext cx="11796584" cy="6359611"/>
          </a:xfrm>
        </p:spPr>
        <p:txBody>
          <a:bodyPr>
            <a:normAutofit fontScale="92500" lnSpcReduction="10000"/>
          </a:bodyPr>
          <a:lstStyle/>
          <a:p>
            <a:pPr marL="914377" indent="-914377">
              <a:buFont typeface="+mj-lt"/>
              <a:buAutoNum type="arabicPeriod"/>
            </a:pPr>
            <a:r>
              <a:rPr lang="en-US" sz="5300" b="0" dirty="0">
                <a:solidFill>
                  <a:srgbClr val="FFFFFF"/>
                </a:solidFill>
                <a:latin typeface="DS Eraser Cyr" panose="04000500000000000000" pitchFamily="82" charset="0"/>
              </a:rPr>
              <a:t>Write readable code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b="0" dirty="0">
                <a:solidFill>
                  <a:srgbClr val="FFFFFF"/>
                </a:solidFill>
                <a:latin typeface="DS Eraser Cyr" panose="04000500000000000000" pitchFamily="82" charset="0"/>
              </a:rPr>
              <a:t>Comment neat tricks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b="0" dirty="0">
                <a:solidFill>
                  <a:srgbClr val="FFFFFF"/>
                </a:solidFill>
                <a:latin typeface="DS Eraser Cyr" panose="04000500000000000000" pitchFamily="82" charset="0"/>
              </a:rPr>
              <a:t>Sometimes it is just a bug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b="0" dirty="0">
                <a:solidFill>
                  <a:srgbClr val="FFFFFF"/>
                </a:solidFill>
                <a:latin typeface="DS Eraser Cyr" panose="04000500000000000000" pitchFamily="82" charset="0"/>
              </a:rPr>
              <a:t>Use static code analysis (</a:t>
            </a:r>
            <a:r>
              <a:rPr lang="en-US" sz="5300" b="0" dirty="0" err="1">
                <a:solidFill>
                  <a:srgbClr val="FFFFFF"/>
                </a:solidFill>
                <a:latin typeface="DS Eraser Cyr" panose="04000500000000000000" pitchFamily="82" charset="0"/>
              </a:rPr>
              <a:t>intellij</a:t>
            </a:r>
            <a:r>
              <a:rPr lang="en-US" sz="5300" b="0" dirty="0">
                <a:solidFill>
                  <a:srgbClr val="FFFFFF"/>
                </a:solidFill>
                <a:latin typeface="DS Eraser Cyr" panose="04000500000000000000" pitchFamily="82" charset="0"/>
              </a:rPr>
              <a:t> IDEA!)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b="0" dirty="0" err="1">
                <a:solidFill>
                  <a:srgbClr val="FFFFFF"/>
                </a:solidFill>
                <a:latin typeface="DS Eraser Cyr" panose="04000500000000000000" pitchFamily="82" charset="0"/>
              </a:rPr>
              <a:t>Rtfm</a:t>
            </a:r>
            <a:endParaRPr lang="en-US" sz="5300" b="0" dirty="0"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 marL="914377" indent="-914377">
              <a:buFont typeface="+mj-lt"/>
              <a:buAutoNum type="arabicPeriod"/>
            </a:pPr>
            <a:r>
              <a:rPr lang="en-US" sz="5300" b="0" dirty="0" smtClean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Parentheses. Always use Parentheses.</a:t>
            </a:r>
            <a:endParaRPr lang="en-US" sz="5300" b="0" dirty="0">
              <a:ln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68" y="0"/>
            <a:ext cx="4762500" cy="476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08" y="246587"/>
            <a:ext cx="3190572" cy="212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4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7585" y="387179"/>
            <a:ext cx="11313185" cy="63596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5300" b="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We keep going! (Look at the awesome t-shirts!)</a:t>
            </a:r>
            <a:endParaRPr lang="en-US" sz="5300" b="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 marL="0" indent="0">
              <a:buNone/>
            </a:pPr>
            <a:endParaRPr lang="en-US" sz="5300" b="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 marL="0" indent="0">
              <a:buNone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Puzzlers? Gotchas? Fetal position inducing behavior?</a:t>
            </a:r>
          </a:p>
          <a:p>
            <a:pPr>
              <a:buFont typeface="DS Eraser Cyr" panose="04000500000000000000" pitchFamily="82" charset="0"/>
              <a:buChar char="-"/>
            </a:pPr>
            <a:endParaRPr lang="en-US" sz="5300" b="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puzzlers  jfrog.com</a:t>
            </a: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  </a:t>
            </a:r>
            <a:r>
              <a:rPr lang="en-US" sz="5300" b="0" dirty="0" err="1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Groovypuzzlers</a:t>
            </a:r>
            <a:endParaRPr lang="en-US" sz="5300" b="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39" y="5041675"/>
            <a:ext cx="728159" cy="742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08" y="5784398"/>
            <a:ext cx="728159" cy="74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6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Jfrog</a:t>
            </a:r>
            <a:r>
              <a:rPr lang="en-US" dirty="0" smtClean="0"/>
              <a:t> always pays its debts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0" y="1604151"/>
            <a:ext cx="4652475" cy="5021831"/>
          </a:xfrm>
          <a:prstGeom prst="rect">
            <a:avLst/>
          </a:prstGeom>
        </p:spPr>
      </p:pic>
      <p:pic>
        <p:nvPicPr>
          <p:cNvPr id="3" name="Picture 2" descr="thank yo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46" y="1649332"/>
            <a:ext cx="3767429" cy="50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27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3313" y="387179"/>
            <a:ext cx="11597456" cy="63596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Positive </a:t>
            </a:r>
            <a:r>
              <a:rPr lang="en-US" sz="5300" b="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feedback?</a:t>
            </a:r>
            <a:endParaRPr lang="en-US" sz="5300" b="0" dirty="0"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 marL="0" indent="0">
              <a:buNone/>
            </a:pPr>
            <a:r>
              <a:rPr lang="en-US" sz="5300" b="0" dirty="0" smtClean="0">
                <a:solidFill>
                  <a:srgbClr val="FFFFFF"/>
                </a:solidFill>
                <a:latin typeface="DS Eraser Cyr" panose="04000500000000000000" pitchFamily="82" charset="0"/>
              </a:rPr>
              <a:t>Fill the feedback form!</a:t>
            </a:r>
            <a:endParaRPr lang="en-US" sz="5300" b="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 marL="0" indent="0">
              <a:buNone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Praise us on twitter</a:t>
            </a:r>
            <a:b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</a:b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 </a:t>
            </a:r>
            <a:r>
              <a:rPr lang="en-US" sz="5300" b="0" dirty="0" err="1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groovypuzzlers</a:t>
            </a:r>
            <a:endParaRPr lang="en-US" sz="5300" b="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 </a:t>
            </a:r>
            <a:r>
              <a:rPr lang="en-US" sz="5300" b="0" dirty="0" err="1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Groovypuzzlers</a:t>
            </a: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 </a:t>
            </a: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</a:t>
            </a:r>
            <a:r>
              <a:rPr lang="ru-RU" sz="5300" b="0" dirty="0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</a:t>
            </a:r>
            <a:r>
              <a:rPr lang="en-US" sz="5300" b="0" dirty="0" err="1" smtClean="0">
                <a:solidFill>
                  <a:srgbClr val="FFFFFF"/>
                </a:solidFill>
                <a:latin typeface="DS Eraser Cyr" panose="04000500000000000000" pitchFamily="82" charset="0"/>
              </a:rPr>
              <a:t>gamussa</a:t>
            </a:r>
            <a:endParaRPr lang="en-US" sz="5300" b="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>
              <a:buFont typeface="DS Eraser Cyr" panose="04000500000000000000" pitchFamily="82" charset="0"/>
              <a:buChar char="-"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  </a:t>
            </a:r>
            <a:r>
              <a:rPr lang="en-US" sz="5300" b="0" dirty="0" err="1" smtClean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jbaruch</a:t>
            </a:r>
            <a:endParaRPr lang="en-US" sz="5300" b="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>
              <a:buFont typeface="DS Eraser Cyr" panose="04000500000000000000" pitchFamily="82" charset="0"/>
              <a:buChar char="-"/>
            </a:pPr>
            <a:endParaRPr lang="en-US" sz="5300" b="0" dirty="0">
              <a:ln>
                <a:noFill/>
              </a:ln>
              <a:solidFill>
                <a:srgbClr val="FFFFFF"/>
              </a:solidFill>
              <a:latin typeface="DS Eraser Cyr" panose="04000500000000000000" pitchFamily="82" charset="0"/>
            </a:endParaRPr>
          </a:p>
          <a:p>
            <a:pPr marL="0" indent="0">
              <a:buNone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Negative </a:t>
            </a:r>
            <a:r>
              <a:rPr lang="en-US" sz="5300" b="0" dirty="0" err="1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feeback</a:t>
            </a: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?</a:t>
            </a:r>
          </a:p>
          <a:p>
            <a:pPr marL="0" indent="0">
              <a:buNone/>
            </a:pP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/</a:t>
            </a:r>
            <a:r>
              <a:rPr lang="en-US" sz="5300" b="0" dirty="0" err="1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dev</a:t>
            </a:r>
            <a:r>
              <a:rPr lang="en-US" sz="5300" b="0" dirty="0">
                <a:ln>
                  <a:noFill/>
                </a:ln>
                <a:solidFill>
                  <a:srgbClr val="FFFFFF"/>
                </a:solidFill>
                <a:latin typeface="DS Eraser Cyr" panose="04000500000000000000" pitchFamily="82" charset="0"/>
              </a:rPr>
              <a:t>/null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19" y="2804420"/>
            <a:ext cx="527527" cy="538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59" y="2159735"/>
            <a:ext cx="476316" cy="533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35" y="3379013"/>
            <a:ext cx="527527" cy="538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19" y="4006262"/>
            <a:ext cx="527527" cy="5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3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Thank you!</a:t>
            </a:r>
            <a:endParaRPr lang="en-US" dirty="0"/>
          </a:p>
        </p:txBody>
      </p:sp>
      <p:pic>
        <p:nvPicPr>
          <p:cNvPr id="3" name="Picture 8" descr="http://s3.amazonaws.com/rapgenius/cm-29490-050938f1f39e7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18" y="1690688"/>
            <a:ext cx="6244767" cy="47210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29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309" y="767834"/>
            <a:ext cx="88472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4000" b="1" dirty="0" err="1">
                <a:solidFill>
                  <a:srgbClr val="008000"/>
                </a:solidFill>
                <a:latin typeface="Menlo" charset="0"/>
              </a:rPr>
              <a:t>a'</a:t>
            </a:r>
            <a:r>
              <a:rPr lang="en-US" sz="4000" dirty="0" err="1">
                <a:solidFill>
                  <a:srgbClr val="000000"/>
                </a:solidFill>
                <a:latin typeface="Menlo" charset="0"/>
              </a:rPr>
              <a:t>..</a:t>
            </a:r>
            <a:r>
              <a:rPr lang="en-US" sz="4000" b="1" dirty="0" err="1">
                <a:solidFill>
                  <a:srgbClr val="008000"/>
                </a:solidFill>
                <a:latin typeface="Menlo" charset="0"/>
              </a:rPr>
              <a:t>'z'</a:t>
            </a:r>
            <a:r>
              <a:rPr lang="en-US" sz="4000" dirty="0" err="1">
                <a:solidFill>
                  <a:srgbClr val="000000"/>
                </a:solidFill>
                <a:latin typeface="Menlo" charset="0"/>
              </a:rPr>
              <a:t>.each</a:t>
            </a:r>
            <a:r>
              <a:rPr lang="en-US" sz="4000" dirty="0">
                <a:solidFill>
                  <a:srgbClr val="000000"/>
                </a:solidFill>
                <a:latin typeface="Menlo" charset="0"/>
              </a:rPr>
              <a:t> { </a:t>
            </a:r>
            <a:r>
              <a:rPr lang="en-US" sz="40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enlo" charset="0"/>
              </a:rPr>
              <a:t> it }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3126129" y="2006600"/>
            <a:ext cx="9028414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33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133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buFont typeface="+mj-lt"/>
              <a:buAutoNum type="alphaUcPeriod" startAt="2"/>
            </a:pPr>
            <a:r>
              <a:rPr lang="en-US" sz="5100" dirty="0" err="1" smtClean="0">
                <a:solidFill>
                  <a:srgbClr val="323232"/>
                </a:solidFill>
              </a:rPr>
              <a:t>NoSuchMethodError</a:t>
            </a:r>
            <a:endParaRPr lang="en-US" sz="5100" dirty="0" smtClean="0">
              <a:solidFill>
                <a:srgbClr val="323232"/>
              </a:solidFill>
            </a:endParaRPr>
          </a:p>
          <a:p>
            <a:pPr marL="914400" indent="-914400">
              <a:buFont typeface="+mj-lt"/>
              <a:buAutoNum type="alphaUcPeriod" startAt="2"/>
            </a:pPr>
            <a:r>
              <a:rPr lang="en-US" sz="5100" dirty="0" smtClean="0">
                <a:solidFill>
                  <a:srgbClr val="323232"/>
                </a:solidFill>
              </a:rPr>
              <a:t>z</a:t>
            </a:r>
          </a:p>
          <a:p>
            <a:pPr marL="914400" indent="-914400">
              <a:buFont typeface="+mj-lt"/>
              <a:buAutoNum type="alphaUcPeriod" startAt="2"/>
            </a:pPr>
            <a:r>
              <a:rPr lang="en-US" sz="5100" dirty="0" smtClean="0">
                <a:solidFill>
                  <a:srgbClr val="323232"/>
                </a:solidFill>
              </a:rPr>
              <a:t>Won’t run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129" y="2955957"/>
            <a:ext cx="1905267" cy="943107"/>
          </a:xfrm>
          <a:prstGeom prst="rect">
            <a:avLst/>
          </a:prstGeom>
        </p:spPr>
      </p:pic>
      <p:sp>
        <p:nvSpPr>
          <p:cNvPr id="6" name="Content Placeholder 6"/>
          <p:cNvSpPr txBox="1">
            <a:spLocks/>
          </p:cNvSpPr>
          <p:nvPr/>
        </p:nvSpPr>
        <p:spPr>
          <a:xfrm>
            <a:off x="445786" y="2006601"/>
            <a:ext cx="5586714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33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133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6000" dirty="0" smtClean="0">
                <a:solidFill>
                  <a:srgbClr val="323232"/>
                </a:solidFill>
              </a:rPr>
              <a:t> a</a:t>
            </a:r>
            <a:br>
              <a:rPr lang="en-US" sz="6000" dirty="0" smtClean="0">
                <a:solidFill>
                  <a:srgbClr val="323232"/>
                </a:solidFill>
              </a:rPr>
            </a:br>
            <a:r>
              <a:rPr lang="en-US" sz="6000" dirty="0" smtClean="0">
                <a:solidFill>
                  <a:srgbClr val="323232"/>
                </a:solidFill>
              </a:rPr>
              <a:t> b</a:t>
            </a:r>
            <a:br>
              <a:rPr lang="en-US" sz="6000" dirty="0" smtClean="0">
                <a:solidFill>
                  <a:srgbClr val="323232"/>
                </a:solidFill>
              </a:rPr>
            </a:br>
            <a:r>
              <a:rPr lang="en-US" sz="6000" dirty="0" smtClean="0">
                <a:solidFill>
                  <a:srgbClr val="323232"/>
                </a:solidFill>
              </a:rPr>
              <a:t> c</a:t>
            </a:r>
            <a:br>
              <a:rPr lang="en-US" sz="6000" dirty="0" smtClean="0">
                <a:solidFill>
                  <a:srgbClr val="323232"/>
                </a:solidFill>
              </a:rPr>
            </a:br>
            <a:r>
              <a:rPr lang="en-US" sz="6000" dirty="0" smtClean="0">
                <a:solidFill>
                  <a:srgbClr val="323232"/>
                </a:solidFill>
              </a:rPr>
              <a:t> .</a:t>
            </a:r>
            <a:br>
              <a:rPr lang="en-US" sz="6000" dirty="0" smtClean="0">
                <a:solidFill>
                  <a:srgbClr val="323232"/>
                </a:solidFill>
              </a:rPr>
            </a:br>
            <a:r>
              <a:rPr lang="en-US" sz="6000" dirty="0" smtClean="0">
                <a:solidFill>
                  <a:srgbClr val="323232"/>
                </a:solidFill>
              </a:rPr>
              <a:t> .</a:t>
            </a:r>
            <a:br>
              <a:rPr lang="en-US" sz="6000" dirty="0" smtClean="0">
                <a:solidFill>
                  <a:srgbClr val="323232"/>
                </a:solidFill>
              </a:rPr>
            </a:br>
            <a:r>
              <a:rPr lang="en-US" sz="6000" dirty="0" smtClean="0">
                <a:solidFill>
                  <a:srgbClr val="323232"/>
                </a:solidFill>
              </a:rPr>
              <a:t> .</a:t>
            </a:r>
            <a:br>
              <a:rPr lang="en-US" sz="6000" dirty="0" smtClean="0">
                <a:solidFill>
                  <a:srgbClr val="323232"/>
                </a:solidFill>
              </a:rPr>
            </a:br>
            <a:r>
              <a:rPr lang="en-US" sz="6000" dirty="0" smtClean="0">
                <a:solidFill>
                  <a:srgbClr val="323232"/>
                </a:solidFill>
              </a:rPr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20581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media.giphy.com/media/ph6ewybUlGbW8/giph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889000"/>
            <a:ext cx="7064375" cy="531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8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1" y="4641629"/>
            <a:ext cx="3190572" cy="2124815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2466824" y="4842719"/>
            <a:ext cx="5044298" cy="1242826"/>
          </a:xfrm>
          <a:prstGeom prst="wedgeRoundRectCallout">
            <a:avLst>
              <a:gd name="adj1" fmla="val -60574"/>
              <a:gd name="adj2" fmla="val 37392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MetaBold" charset="0"/>
              </a:rPr>
              <a:t>You knew it, right?</a:t>
            </a:r>
            <a:endParaRPr lang="en-US" sz="4000" b="1" dirty="0">
              <a:solidFill>
                <a:srgbClr val="FF0000"/>
              </a:solidFill>
              <a:latin typeface="Meta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7709" y="1733034"/>
            <a:ext cx="9775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40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4000" b="1" dirty="0" err="1" smtClean="0">
                <a:solidFill>
                  <a:srgbClr val="008000"/>
                </a:solidFill>
                <a:latin typeface="Menlo" charset="0"/>
              </a:rPr>
              <a:t>a</a:t>
            </a:r>
            <a:r>
              <a:rPr lang="en-US" sz="4000" b="1" dirty="0" err="1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4000" dirty="0" err="1">
                <a:solidFill>
                  <a:srgbClr val="000000"/>
                </a:solidFill>
                <a:latin typeface="Menlo" charset="0"/>
              </a:rPr>
              <a:t>..</a:t>
            </a:r>
            <a:r>
              <a:rPr lang="en-US" sz="4000" b="1" dirty="0" err="1" smtClean="0">
                <a:solidFill>
                  <a:srgbClr val="008000"/>
                </a:solidFill>
                <a:latin typeface="Menlo" charset="0"/>
              </a:rPr>
              <a:t>'z</a:t>
            </a:r>
            <a:r>
              <a:rPr lang="en-US" sz="40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4000" dirty="0" smtClean="0">
                <a:solidFill>
                  <a:srgbClr val="000000"/>
                </a:solidFill>
                <a:latin typeface="Menlo" charset="0"/>
              </a:rPr>
              <a:t>).</a:t>
            </a:r>
            <a:r>
              <a:rPr lang="en-US" sz="4000" dirty="0">
                <a:solidFill>
                  <a:srgbClr val="000000"/>
                </a:solidFill>
                <a:latin typeface="Menlo" charset="0"/>
              </a:rPr>
              <a:t>each { </a:t>
            </a:r>
            <a:r>
              <a:rPr lang="en-US" sz="40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4000" dirty="0">
                <a:solidFill>
                  <a:srgbClr val="000000"/>
                </a:solidFill>
                <a:latin typeface="Menlo" charset="0"/>
              </a:rPr>
              <a:t> it }</a:t>
            </a:r>
          </a:p>
        </p:txBody>
      </p:sp>
    </p:spTree>
    <p:extLst>
      <p:ext uri="{BB962C8B-B14F-4D97-AF65-F5344CB8AC3E}">
        <p14:creationId xmlns:p14="http://schemas.microsoft.com/office/powerpoint/2010/main" val="26905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711" y="527902"/>
            <a:ext cx="11980579" cy="64017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5500" i="1" dirty="0"/>
              <a:t>“All problems in computer science can be solved by another pair of parentheses</a:t>
            </a:r>
            <a:r>
              <a:rPr lang="en-US" sz="5500" i="1" dirty="0" smtClean="0"/>
              <a:t>”</a:t>
            </a:r>
            <a:endParaRPr lang="en-US" sz="55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5500" dirty="0"/>
          </a:p>
          <a:p>
            <a:pPr algn="r"/>
            <a:endParaRPr lang="en-US" sz="5500" dirty="0"/>
          </a:p>
          <a:p>
            <a:pPr algn="r"/>
            <a:r>
              <a:rPr lang="en-US" sz="5500" dirty="0"/>
              <a:t>John McCarthy, the inventor of LISP</a:t>
            </a:r>
          </a:p>
        </p:txBody>
      </p:sp>
      <p:pic>
        <p:nvPicPr>
          <p:cNvPr id="8194" name="Picture 2" descr="http://upload.wikimedia.org/wikipedia/commons/thumb/4/49/John_McCarthy_Stanford.jpg/1280px-John_McCarthy_Stanfo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35" y="2682117"/>
            <a:ext cx="3434724" cy="22861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4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12" y="1381381"/>
            <a:ext cx="3214776" cy="52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62" y="453481"/>
            <a:ext cx="5382228" cy="60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</a:t>
            </a:r>
            <a:r>
              <a:rPr lang="fr-FR" smtClean="0"/>
              <a:t>'</a:t>
            </a:r>
            <a:r>
              <a:rPr lang="en-US" smtClean="0"/>
              <a:t>s speaking?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903884">
            <a:off x="6204690" y="1118054"/>
            <a:ext cx="2980263" cy="923309"/>
          </a:xfrm>
          <a:prstGeom prst="rect">
            <a:avLst/>
          </a:prstGeom>
          <a:noFill/>
        </p:spPr>
        <p:txBody>
          <a:bodyPr wrap="none" lIns="91420" tIns="45710" rIns="91420" bIns="45710" rtlCol="0">
            <a:spAutoFit/>
          </a:bodyPr>
          <a:lstStyle/>
          <a:p>
            <a:r>
              <a:rPr lang="en-US" sz="5400" b="1" dirty="0">
                <a:solidFill>
                  <a:srgbClr val="323232"/>
                </a:solidFill>
                <a:latin typeface="MetaBold" charset="0"/>
                <a:cs typeface="MetaBold" charset="0"/>
              </a:rPr>
              <a:t>@</a:t>
            </a:r>
            <a:r>
              <a:rPr lang="en-US" sz="5400" b="1" dirty="0" err="1" smtClean="0">
                <a:solidFill>
                  <a:srgbClr val="323232"/>
                </a:solidFill>
                <a:latin typeface="MetaBold" charset="0"/>
                <a:cs typeface="MetaBold" charset="0"/>
              </a:rPr>
              <a:t>jbaruch</a:t>
            </a:r>
            <a:endParaRPr lang="en-GB" sz="5400" b="1" dirty="0">
              <a:solidFill>
                <a:srgbClr val="323232"/>
              </a:solidFill>
              <a:latin typeface="MetaBold" charset="0"/>
              <a:cs typeface="MetaBold" charset="0"/>
            </a:endParaRPr>
          </a:p>
        </p:txBody>
      </p:sp>
      <p:sp>
        <p:nvSpPr>
          <p:cNvPr id="5" name="Rectangle 4"/>
          <p:cNvSpPr/>
          <p:nvPr/>
        </p:nvSpPr>
        <p:spPr>
          <a:xfrm rot="1896391">
            <a:off x="1879207" y="2054996"/>
            <a:ext cx="6019556" cy="923309"/>
          </a:xfrm>
          <a:prstGeom prst="rect">
            <a:avLst/>
          </a:prstGeom>
        </p:spPr>
        <p:txBody>
          <a:bodyPr wrap="none" lIns="91420" tIns="45710" rIns="91420" bIns="45710">
            <a:spAutoFit/>
          </a:bodyPr>
          <a:lstStyle/>
          <a:p>
            <a:r>
              <a:rPr lang="en-GB" sz="5400" b="1" dirty="0">
                <a:solidFill>
                  <a:srgbClr val="323232"/>
                </a:solidFill>
                <a:latin typeface="MetaBold" charset="0"/>
                <a:cs typeface="MetaBold" charset="0"/>
              </a:rPr>
              <a:t>github.com/</a:t>
            </a:r>
            <a:r>
              <a:rPr lang="en-GB" sz="5400" b="1" dirty="0" err="1">
                <a:solidFill>
                  <a:srgbClr val="323232"/>
                </a:solidFill>
                <a:latin typeface="MetaBold" charset="0"/>
                <a:cs typeface="MetaBold" charset="0"/>
              </a:rPr>
              <a:t>jbaruch</a:t>
            </a:r>
            <a:endParaRPr lang="en-GB" sz="5400" b="1" dirty="0">
              <a:solidFill>
                <a:srgbClr val="323232"/>
              </a:solidFill>
              <a:latin typeface="MetaBold" charset="0"/>
              <a:cs typeface="MetaBold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0318">
            <a:off x="7678153" y="2552997"/>
            <a:ext cx="3827539" cy="32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2962" y="2879348"/>
            <a:ext cx="4854210" cy="923328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r>
              <a:rPr lang="en-GB" sz="5400" b="1" dirty="0">
                <a:solidFill>
                  <a:srgbClr val="323232"/>
                </a:solidFill>
                <a:latin typeface="MetaBold" charset="0"/>
                <a:cs typeface="MetaBold" charset="0"/>
              </a:rPr>
              <a:t>linkd.in/</a:t>
            </a:r>
            <a:r>
              <a:rPr lang="en-GB" sz="5400" b="1" dirty="0" err="1">
                <a:solidFill>
                  <a:srgbClr val="323232"/>
                </a:solidFill>
                <a:latin typeface="MetaBold" charset="0"/>
                <a:cs typeface="MetaBold" charset="0"/>
              </a:rPr>
              <a:t>jbaruch</a:t>
            </a:r>
            <a:endParaRPr lang="en-GB" sz="5400" b="1" dirty="0">
              <a:solidFill>
                <a:srgbClr val="323232"/>
              </a:solidFill>
              <a:latin typeface="MetaBold" charset="0"/>
              <a:cs typeface="MetaBold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8" y="3882777"/>
            <a:ext cx="5505791" cy="203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40678" y="6024139"/>
            <a:ext cx="1096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solidFill>
                  <a:srgbClr val="323232"/>
                </a:solidFill>
                <a:latin typeface="MetaBold" charset="0"/>
                <a:cs typeface="MetaBold" charset="0"/>
              </a:rPr>
              <a:t>stackoverflow.com</a:t>
            </a:r>
            <a:r>
              <a:rPr lang="en-US" sz="4800" b="1" dirty="0">
                <a:solidFill>
                  <a:srgbClr val="323232"/>
                </a:solidFill>
                <a:latin typeface="MetaBold" charset="0"/>
                <a:cs typeface="MetaBold" charset="0"/>
              </a:rPr>
              <a:t>/users/402053/</a:t>
            </a:r>
            <a:r>
              <a:rPr lang="en-US" sz="4800" b="1" dirty="0" err="1">
                <a:solidFill>
                  <a:srgbClr val="323232"/>
                </a:solidFill>
                <a:latin typeface="MetaBold" charset="0"/>
                <a:cs typeface="MetaBold" charset="0"/>
              </a:rPr>
              <a:t>jbaruch</a:t>
            </a:r>
            <a:endParaRPr lang="en-US" sz="4800" b="1" dirty="0">
              <a:solidFill>
                <a:srgbClr val="323232"/>
              </a:solidFill>
              <a:latin typeface="MetaBold" charset="0"/>
              <a:cs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9366" y="1004217"/>
            <a:ext cx="72226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back = 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back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en-US" sz="28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quotes = [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$back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8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"I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${-&gt; back}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8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"I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${back}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8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"I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+back]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quotes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back = 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Bach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en-US" sz="28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quotes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Bachs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605588" y="2216150"/>
            <a:ext cx="558641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6000" dirty="0" smtClean="0">
                <a:solidFill>
                  <a:srgbClr val="323232"/>
                </a:solidFill>
              </a:rPr>
              <a:t>No </a:t>
            </a:r>
            <a:r>
              <a:rPr lang="en-US" sz="6000" dirty="0" err="1" smtClean="0">
                <a:solidFill>
                  <a:srgbClr val="323232"/>
                </a:solidFill>
              </a:rPr>
              <a:t>Bachs</a:t>
            </a:r>
            <a:endParaRPr lang="en-US" sz="6000" dirty="0" smtClean="0">
              <a:solidFill>
                <a:srgbClr val="323232"/>
              </a:solidFill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6000" dirty="0" smtClean="0">
                <a:solidFill>
                  <a:srgbClr val="323232"/>
                </a:solidFill>
              </a:rPr>
              <a:t>One Bach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6000" dirty="0" smtClean="0">
                <a:solidFill>
                  <a:srgbClr val="323232"/>
                </a:solidFill>
              </a:rPr>
              <a:t>Two </a:t>
            </a:r>
            <a:r>
              <a:rPr lang="en-US" sz="6000" dirty="0" err="1" smtClean="0">
                <a:solidFill>
                  <a:srgbClr val="323232"/>
                </a:solidFill>
              </a:rPr>
              <a:t>Bachs</a:t>
            </a:r>
            <a:endParaRPr lang="en-US" sz="6000" dirty="0" smtClean="0">
              <a:solidFill>
                <a:srgbClr val="323232"/>
              </a:solidFill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6000" dirty="0" smtClean="0">
                <a:solidFill>
                  <a:srgbClr val="323232"/>
                </a:solidFill>
              </a:rPr>
              <a:t>Three </a:t>
            </a:r>
            <a:r>
              <a:rPr lang="en-US" sz="6000" dirty="0" err="1" smtClean="0">
                <a:solidFill>
                  <a:srgbClr val="323232"/>
                </a:solidFill>
              </a:rPr>
              <a:t>Bachs</a:t>
            </a:r>
            <a:endParaRPr lang="en-US" sz="6000" dirty="0">
              <a:solidFill>
                <a:srgbClr val="32323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76" y="3356505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 arnold schwarzenegger surpris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57" y="312289"/>
            <a:ext cx="9259747" cy="613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Only closures are evaluated at runtime</a:t>
            </a:r>
            <a:br>
              <a:rPr lang="en-US" sz="4800" dirty="0" smtClean="0"/>
            </a:br>
            <a:r>
              <a:rPr lang="en-US" sz="4800" dirty="0" smtClean="0"/>
              <a:t>Others are </a:t>
            </a:r>
            <a:r>
              <a:rPr lang="en-US" sz="4800" dirty="0" err="1" smtClean="0"/>
              <a:t>inlined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712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7077" y="1753582"/>
            <a:ext cx="72226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back = 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back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en-US" sz="28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quotes = [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$back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8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"I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${-&gt; back}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8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"I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${back}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8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"I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+back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]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Only closures are evaluated at runtime</a:t>
            </a:r>
            <a:br>
              <a:rPr lang="en-US" sz="4800" dirty="0"/>
            </a:br>
            <a:r>
              <a:rPr lang="en-US" sz="4800" dirty="0"/>
              <a:t>Others are </a:t>
            </a:r>
            <a:r>
              <a:rPr lang="en-US" sz="4800" dirty="0" err="1"/>
              <a:t>inlined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7077" y="1753582"/>
            <a:ext cx="72226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back = 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back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en-US" sz="28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quotes = [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$back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8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"I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${-&gt; back}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8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"I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${back}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, </a:t>
            </a:r>
            <a:endParaRPr lang="en-US" sz="2800" dirty="0" smtClean="0">
              <a:solidFill>
                <a:srgbClr val="000000"/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"I</a:t>
            </a:r>
            <a:r>
              <a:rPr lang="fr-FR" sz="28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2800" b="1" dirty="0" err="1" smtClean="0">
                <a:solidFill>
                  <a:srgbClr val="008000"/>
                </a:solidFill>
                <a:latin typeface="Menlo" charset="0"/>
              </a:rPr>
              <a:t>ll</a:t>
            </a:r>
            <a:r>
              <a:rPr lang="en-US" sz="28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be 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+back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]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Only closures are evaluated at runtime</a:t>
            </a:r>
            <a:br>
              <a:rPr lang="en-US" sz="4800" dirty="0" smtClean="0"/>
            </a:br>
            <a:r>
              <a:rPr lang="en-US" sz="4800" dirty="0" smtClean="0"/>
              <a:t>Others are </a:t>
            </a:r>
            <a:r>
              <a:rPr lang="en-US" sz="4800" dirty="0" err="1" smtClean="0"/>
              <a:t>inlined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477246" y="2876966"/>
            <a:ext cx="4256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23232"/>
                </a:solidFill>
                <a:latin typeface="MetaBold" charset="0"/>
              </a:rPr>
              <a:t>That is the only closure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5207268" y="2876967"/>
            <a:ext cx="2269978" cy="2616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60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907" y="1535973"/>
            <a:ext cx="2223163" cy="46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.ytimg.com/vi/VB_Zt8R5tQw/maxresdefault.jp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286"/>
          <a:stretch/>
        </p:blipFill>
        <p:spPr bwMode="auto">
          <a:xfrm>
            <a:off x="0" y="0"/>
            <a:ext cx="10655300" cy="6864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8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0"/>
            <a:ext cx="7023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4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one prints 666?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41987" y="2366721"/>
            <a:ext cx="93504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36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* </a:t>
            </a:r>
            <a:r>
              <a:rPr lang="en-US" sz="3600" dirty="0" err="1" smtClean="0">
                <a:solidFill>
                  <a:srgbClr val="000000"/>
                </a:solidFill>
                <a:latin typeface="Menlo" charset="0"/>
              </a:rPr>
              <a:t>Math.</a:t>
            </a:r>
            <a:r>
              <a:rPr lang="en-US" sz="3600" b="1" i="1" dirty="0" err="1" smtClean="0">
                <a:solidFill>
                  <a:srgbClr val="660E7A"/>
                </a:solidFill>
                <a:latin typeface="Menlo" charset="0"/>
              </a:rPr>
              <a:t>PI</a:t>
            </a:r>
            <a:endParaRPr lang="ru-RU" sz="3600" b="1" i="1" dirty="0" smtClean="0">
              <a:solidFill>
                <a:srgbClr val="660E7A"/>
              </a:solidFill>
              <a:latin typeface="Menlo" charset="0"/>
            </a:endParaRPr>
          </a:p>
          <a:p>
            <a:pPr marL="742950" indent="-742950">
              <a:buFont typeface="+mj-lt"/>
              <a:buAutoNum type="alphaUcPeriod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*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3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endParaRPr lang="ru-RU" sz="3600" b="1" dirty="0" smtClean="0">
              <a:solidFill>
                <a:srgbClr val="008000"/>
              </a:solidFill>
              <a:latin typeface="Menlo" charset="0"/>
            </a:endParaRPr>
          </a:p>
          <a:p>
            <a:pPr marL="742950" indent="-742950">
              <a:buFont typeface="+mj-lt"/>
              <a:buAutoNum type="alphaUcPeriod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667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Menlo" charset="0"/>
              </a:rPr>
              <a:t>– </a:t>
            </a:r>
            <a:r>
              <a:rPr lang="en-US" sz="3600" dirty="0" smtClean="0">
                <a:solidFill>
                  <a:srgbClr val="0000FF"/>
                </a:solidFill>
                <a:latin typeface="Menlo" charset="0"/>
              </a:rPr>
              <a:t>1</a:t>
            </a:r>
            <a:endParaRPr lang="ru-RU" sz="3600" dirty="0" smtClean="0">
              <a:solidFill>
                <a:srgbClr val="0000FF"/>
              </a:solidFill>
              <a:latin typeface="Menlo" charset="0"/>
            </a:endParaRPr>
          </a:p>
          <a:p>
            <a:pPr marL="742950" indent="-742950">
              <a:buFont typeface="+mj-lt"/>
              <a:buAutoNum type="alphaUcPeriod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3600" dirty="0">
                <a:solidFill>
                  <a:srgbClr val="0000FF"/>
                </a:solidFill>
                <a:latin typeface="Menlo" charset="0"/>
              </a:rPr>
              <a:t>0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3600" dirty="0">
                <a:solidFill>
                  <a:srgbClr val="0000FF"/>
                </a:solidFill>
                <a:latin typeface="Menlo" charset="0"/>
              </a:rPr>
              <a:t>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861" y="2186423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instein hair of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22" y="1018635"/>
            <a:ext cx="7570839" cy="500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" y="4027714"/>
            <a:ext cx="3661287" cy="2631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85" y="341005"/>
            <a:ext cx="4387065" cy="2924709"/>
          </a:xfrm>
          <a:prstGeom prst="rect">
            <a:avLst/>
          </a:prstGeom>
        </p:spPr>
      </p:pic>
      <p:sp>
        <p:nvSpPr>
          <p:cNvPr id="15" name="Shape 43"/>
          <p:cNvSpPr>
            <a:spLocks noGrp="1"/>
          </p:cNvSpPr>
          <p:nvPr/>
        </p:nvSpPr>
        <p:spPr>
          <a:xfrm>
            <a:off x="6833212" y="5113493"/>
            <a:ext cx="5085307" cy="1646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45719" rIns="45719" bIns="45719">
            <a:normAutofit fontScale="92500" lnSpcReduction="20000"/>
          </a:bodyPr>
          <a:lstStyle>
            <a:lvl1pPr defTabSz="457200">
              <a:spcBef>
                <a:spcPts val="600"/>
              </a:spcBef>
              <a:buFont typeface="Arial"/>
              <a:defRPr sz="3800">
                <a:solidFill>
                  <a:srgbClr val="0D1B22"/>
                </a:solidFill>
                <a:uFill>
                  <a:solidFill>
                    <a:srgbClr val="0D1B22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838200" indent="-381000" defTabSz="457200">
              <a:spcBef>
                <a:spcPts val="600"/>
              </a:spcBef>
              <a:buSzPct val="171000"/>
              <a:buFont typeface="Arial"/>
              <a:buChar char="–"/>
              <a:defRPr sz="3800">
                <a:solidFill>
                  <a:srgbClr val="0D1B22"/>
                </a:solidFill>
                <a:uFill>
                  <a:solidFill>
                    <a:srgbClr val="0D1B22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280160" indent="-365760" defTabSz="457200">
              <a:spcBef>
                <a:spcPts val="600"/>
              </a:spcBef>
              <a:buSzPct val="171000"/>
              <a:buFont typeface="Arial"/>
              <a:buChar char="•"/>
              <a:defRPr sz="3800">
                <a:solidFill>
                  <a:srgbClr val="0D1B22"/>
                </a:solidFill>
                <a:uFill>
                  <a:solidFill>
                    <a:srgbClr val="0D1B22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778000" indent="-406400" defTabSz="457200">
              <a:spcBef>
                <a:spcPts val="600"/>
              </a:spcBef>
              <a:buSzPct val="171000"/>
              <a:buFont typeface="Arial"/>
              <a:buChar char="–"/>
              <a:defRPr sz="3800">
                <a:solidFill>
                  <a:srgbClr val="0D1B22"/>
                </a:solidFill>
                <a:uFill>
                  <a:solidFill>
                    <a:srgbClr val="0D1B22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35200" indent="-406400" defTabSz="457200">
              <a:spcBef>
                <a:spcPts val="600"/>
              </a:spcBef>
              <a:buSzPct val="171000"/>
              <a:buFont typeface="Arial"/>
              <a:buChar char="»"/>
              <a:defRPr sz="3800">
                <a:solidFill>
                  <a:srgbClr val="0D1B22"/>
                </a:solidFill>
                <a:uFill>
                  <a:solidFill>
                    <a:srgbClr val="0D1B22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20339" indent="-434339" defTabSz="457200">
              <a:spcBef>
                <a:spcPts val="600"/>
              </a:spcBef>
              <a:buSzPct val="171000"/>
              <a:buFont typeface="Arial"/>
              <a:buChar char="•"/>
              <a:defRPr sz="3800">
                <a:solidFill>
                  <a:srgbClr val="0D1B22"/>
                </a:solidFill>
                <a:uFill>
                  <a:solidFill>
                    <a:srgbClr val="0D1B22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177539" indent="-434339" defTabSz="457200">
              <a:spcBef>
                <a:spcPts val="600"/>
              </a:spcBef>
              <a:buSzPct val="171000"/>
              <a:buFont typeface="Arial"/>
              <a:buChar char="•"/>
              <a:defRPr sz="3800">
                <a:solidFill>
                  <a:srgbClr val="0D1B22"/>
                </a:solidFill>
                <a:uFill>
                  <a:solidFill>
                    <a:srgbClr val="0D1B22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34740" indent="-434340" defTabSz="457200">
              <a:spcBef>
                <a:spcPts val="600"/>
              </a:spcBef>
              <a:buSzPct val="171000"/>
              <a:buFont typeface="Arial"/>
              <a:buChar char="•"/>
              <a:defRPr sz="3800">
                <a:solidFill>
                  <a:srgbClr val="0D1B22"/>
                </a:solidFill>
                <a:uFill>
                  <a:solidFill>
                    <a:srgbClr val="0D1B22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091940" indent="-434340" defTabSz="457200">
              <a:spcBef>
                <a:spcPts val="600"/>
              </a:spcBef>
              <a:buSzPct val="171000"/>
              <a:buFont typeface="Arial"/>
              <a:buChar char="•"/>
              <a:defRPr sz="3800">
                <a:solidFill>
                  <a:srgbClr val="0D1B22"/>
                </a:solidFill>
                <a:uFill>
                  <a:solidFill>
                    <a:srgbClr val="0D1B22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329890" indent="-329890"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sz="2672" b="1" dirty="0">
                <a:latin typeface="MetaBold" charset="0"/>
                <a:ea typeface="MetaBold" charset="0"/>
                <a:cs typeface="MetaBold" charset="0"/>
              </a:rPr>
              <a:t>Solutions Architect at Hazelcast </a:t>
            </a:r>
            <a:endParaRPr lang="en-US" sz="2672" b="1" dirty="0">
              <a:latin typeface="MetaBold" charset="0"/>
              <a:ea typeface="MetaBold" charset="0"/>
              <a:cs typeface="MetaBold" charset="0"/>
            </a:endParaRPr>
          </a:p>
          <a:p>
            <a:pPr marL="329890" indent="-329890"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sz="2672" b="1" dirty="0">
                <a:latin typeface="MetaBold" charset="0"/>
                <a:ea typeface="MetaBold" charset="0"/>
                <a:cs typeface="MetaBold" charset="0"/>
              </a:rPr>
              <a:t>International Conferences speaker </a:t>
            </a:r>
            <a:endParaRPr lang="en-US" sz="2672" b="1" dirty="0">
              <a:latin typeface="MetaBold" charset="0"/>
              <a:ea typeface="MetaBold" charset="0"/>
              <a:cs typeface="MetaBold" charset="0"/>
            </a:endParaRPr>
          </a:p>
          <a:p>
            <a:pPr marL="329890" indent="-329890"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sz="2672" b="1" dirty="0">
                <a:latin typeface="MetaBold" charset="0"/>
                <a:ea typeface="MetaBold" charset="0"/>
                <a:cs typeface="MetaBold" charset="0"/>
              </a:rPr>
              <a:t>Co-author of O’Reilly’s </a:t>
            </a:r>
            <a:endParaRPr lang="en-US" sz="2672" b="1" dirty="0">
              <a:latin typeface="MetaBold" charset="0"/>
              <a:ea typeface="MetaBold" charset="0"/>
              <a:cs typeface="MetaBold" charset="0"/>
            </a:endParaRPr>
          </a:p>
          <a:p>
            <a:pPr lvl="0">
              <a:buSzPct val="75000"/>
              <a:defRPr sz="1800">
                <a:solidFill>
                  <a:srgbClr val="000000"/>
                </a:solidFill>
                <a:uFillTx/>
              </a:defRPr>
            </a:pPr>
            <a:r>
              <a:rPr sz="2672" b="1" dirty="0">
                <a:latin typeface="MetaBold" charset="0"/>
                <a:ea typeface="MetaBold" charset="0"/>
                <a:cs typeface="MetaBold" charset="0"/>
              </a:rPr>
              <a:t>«Enterprise Web Development»</a:t>
            </a:r>
            <a:endParaRPr lang="en-US" sz="2672" b="1" dirty="0">
              <a:latin typeface="MetaBold" charset="0"/>
              <a:ea typeface="MetaBold" charset="0"/>
              <a:cs typeface="MetaBold" charset="0"/>
            </a:endParaRPr>
          </a:p>
          <a:p>
            <a:pPr marL="329890" indent="-329890">
              <a:buSzPct val="75000"/>
              <a:buFontTx/>
              <a:buChar char="•"/>
              <a:defRPr sz="1800">
                <a:solidFill>
                  <a:srgbClr val="000000"/>
                </a:solidFill>
                <a:uFillTx/>
              </a:defRPr>
            </a:pPr>
            <a:endParaRPr sz="2672" b="1" dirty="0">
              <a:latin typeface="MetaBold" charset="0"/>
              <a:ea typeface="MetaBold" charset="0"/>
              <a:cs typeface="MetaBold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51519" y="1555815"/>
            <a:ext cx="2323123" cy="852766"/>
            <a:chOff x="1136354" y="1283800"/>
            <a:chExt cx="3303996" cy="1212823"/>
          </a:xfrm>
        </p:grpSpPr>
        <p:sp>
          <p:nvSpPr>
            <p:cNvPr id="16" name="Shape 44"/>
            <p:cNvSpPr/>
            <p:nvPr/>
          </p:nvSpPr>
          <p:spPr>
            <a:xfrm>
              <a:off x="1594488" y="1283800"/>
              <a:ext cx="2845862" cy="1169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 defTabSz="584200"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  <a:lvl2pPr indent="228600" algn="ctr" defTabSz="584200"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2pPr>
              <a:lvl3pPr indent="457200" algn="ctr" defTabSz="584200"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3pPr>
              <a:lvl4pPr indent="685800" algn="ctr" defTabSz="584200"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4pPr>
              <a:lvl5pPr indent="914400" algn="ctr" defTabSz="584200"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5pPr>
              <a:lvl6pPr indent="1143000" algn="ctr" defTabSz="584200"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6pPr>
              <a:lvl7pPr indent="1371600" algn="ctr" defTabSz="584200"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7pPr>
              <a:lvl8pPr indent="1600200" algn="ctr" defTabSz="584200"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8pPr>
              <a:lvl9pPr indent="1828800" algn="ctr" defTabSz="584200">
                <a:defRPr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72" b="1" dirty="0">
                  <a:latin typeface="MetaBold" charset="0"/>
                  <a:ea typeface="MetaBold" charset="0"/>
                  <a:cs typeface="MetaBold" charset="0"/>
                  <a:sym typeface="Helvetica Neue Light"/>
                </a:rPr>
                <a:t>Viktor Gamov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72" b="1" dirty="0">
                  <a:latin typeface="MetaBold" charset="0"/>
                  <a:ea typeface="MetaBold" charset="0"/>
                  <a:cs typeface="MetaBold" charset="0"/>
                  <a:sym typeface="Helvetica Neue Light"/>
                </a:rPr>
                <a:t>@gamussa</a:t>
              </a:r>
            </a:p>
          </p:txBody>
        </p:sp>
        <p:pic>
          <p:nvPicPr>
            <p:cNvPr id="17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36354" y="1924469"/>
              <a:ext cx="572154" cy="572154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68" y="932875"/>
            <a:ext cx="3067646" cy="40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797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9788" y="3205005"/>
            <a:ext cx="71176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* </a:t>
            </a:r>
            <a:r>
              <a:rPr lang="en-US" sz="3600" dirty="0" err="1">
                <a:solidFill>
                  <a:srgbClr val="000000"/>
                </a:solidFill>
                <a:latin typeface="Menlo" charset="0"/>
              </a:rPr>
              <a:t>Math.</a:t>
            </a:r>
            <a:r>
              <a:rPr lang="en-US" sz="3600" b="1" i="1" dirty="0" err="1">
                <a:solidFill>
                  <a:srgbClr val="660E7A"/>
                </a:solidFill>
                <a:latin typeface="Menlo" charset="0"/>
              </a:rPr>
              <a:t>PI</a:t>
            </a:r>
            <a:endParaRPr lang="ru-RU" sz="3600" b="1" i="1" dirty="0">
              <a:solidFill>
                <a:srgbClr val="660E7A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9788" y="3205005"/>
            <a:ext cx="8226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* 3.1415926</a:t>
            </a:r>
            <a:r>
              <a:rPr lang="en-US" sz="3600" dirty="0" smtClean="0">
                <a:solidFill>
                  <a:srgbClr val="000000"/>
                </a:solidFill>
                <a:latin typeface="Menlo" charset="0"/>
              </a:rPr>
              <a:t>…</a:t>
            </a:r>
            <a:endParaRPr lang="en-US" sz="36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8" y="510350"/>
            <a:ext cx="8323416" cy="55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8762" y="1277900"/>
            <a:ext cx="117790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08080"/>
                </a:solidFill>
                <a:latin typeface="Menlo" charset="0"/>
              </a:rPr>
              <a:t>/**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Repeat a String a certain number of times.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@</a:t>
            </a:r>
            <a:r>
              <a:rPr lang="en-US" b="1" i="1" dirty="0" err="1">
                <a:solidFill>
                  <a:srgbClr val="808080"/>
                </a:solidFill>
                <a:latin typeface="Menlo" charset="0"/>
              </a:rPr>
              <a:t>param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 </a:t>
            </a:r>
            <a:r>
              <a:rPr lang="en-US" b="1" i="1" dirty="0">
                <a:solidFill>
                  <a:srgbClr val="3D3D3D"/>
                </a:solidFill>
                <a:latin typeface="Menlo" charset="0"/>
              </a:rPr>
              <a:t>self   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a String to be repeated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@</a:t>
            </a:r>
            <a:r>
              <a:rPr lang="en-US" b="1" i="1" dirty="0" err="1">
                <a:solidFill>
                  <a:srgbClr val="808080"/>
                </a:solidFill>
                <a:latin typeface="Menlo" charset="0"/>
              </a:rPr>
              <a:t>param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 </a:t>
            </a:r>
            <a:r>
              <a:rPr lang="en-US" b="1" i="1" dirty="0">
                <a:solidFill>
                  <a:srgbClr val="3D3D3D"/>
                </a:solidFill>
                <a:latin typeface="Menlo" charset="0"/>
              </a:rPr>
              <a:t>factor 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the number of times the String should be repeated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@return 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a String composed of a repetition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@throws </a:t>
            </a:r>
            <a:r>
              <a:rPr lang="en-US" i="1" dirty="0" err="1">
                <a:solidFill>
                  <a:srgbClr val="808080"/>
                </a:solidFill>
                <a:latin typeface="Menlo" charset="0"/>
              </a:rPr>
              <a:t>IllegalArgumentException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 if the number of repetitions is &amp;</a:t>
            </a:r>
            <a:r>
              <a:rPr lang="en-US" i="1" dirty="0" err="1">
                <a:solidFill>
                  <a:srgbClr val="808080"/>
                </a:solidFill>
                <a:latin typeface="Menlo" charset="0"/>
              </a:rPr>
              <a:t>lt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; 0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@since 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1.0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*/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static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String multiply(String self, Number factor)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Menlo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size =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factor.intValue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 smtClean="0">
                <a:solidFill>
                  <a:srgbClr val="000080"/>
                </a:solidFill>
                <a:latin typeface="Menlo" charset="0"/>
              </a:rPr>
              <a:t>…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9788" y="3205005"/>
            <a:ext cx="8226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* 3.1415926</a:t>
            </a:r>
            <a:r>
              <a:rPr lang="en-US" sz="3600" dirty="0" smtClean="0">
                <a:solidFill>
                  <a:srgbClr val="000000"/>
                </a:solidFill>
                <a:latin typeface="Menlo" charset="0"/>
              </a:rPr>
              <a:t>…</a:t>
            </a:r>
            <a:endParaRPr lang="en-US" sz="36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0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9788" y="3205005"/>
            <a:ext cx="5453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* </a:t>
            </a:r>
            <a:r>
              <a:rPr lang="en-US" sz="3600" dirty="0" smtClean="0">
                <a:solidFill>
                  <a:srgbClr val="000000"/>
                </a:solidFill>
                <a:latin typeface="Menlo" charset="0"/>
              </a:rPr>
              <a:t>3</a:t>
            </a:r>
            <a:endParaRPr lang="en-US" sz="36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4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161" y="2059558"/>
            <a:ext cx="93504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UcPeriod" startAt="2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*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3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endParaRPr lang="ru-RU" sz="3600" b="1" dirty="0" smtClean="0">
              <a:solidFill>
                <a:srgbClr val="008000"/>
              </a:solidFill>
              <a:latin typeface="Menlo" charset="0"/>
            </a:endParaRPr>
          </a:p>
          <a:p>
            <a:pPr marL="742950" indent="-742950">
              <a:buFont typeface="+mj-lt"/>
              <a:buAutoNum type="alphaUcPeriod" startAt="2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667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Menlo" charset="0"/>
              </a:rPr>
              <a:t>– </a:t>
            </a:r>
            <a:r>
              <a:rPr lang="en-US" sz="3600" dirty="0" smtClean="0">
                <a:solidFill>
                  <a:srgbClr val="0000FF"/>
                </a:solidFill>
                <a:latin typeface="Menlo" charset="0"/>
              </a:rPr>
              <a:t>1</a:t>
            </a:r>
            <a:endParaRPr lang="ru-RU" sz="3600" dirty="0" smtClean="0">
              <a:solidFill>
                <a:srgbClr val="0000FF"/>
              </a:solidFill>
              <a:latin typeface="Menlo" charset="0"/>
            </a:endParaRPr>
          </a:p>
          <a:p>
            <a:pPr marL="742950" indent="-742950">
              <a:buFont typeface="+mj-lt"/>
              <a:buAutoNum type="alphaUcPeriod" startAt="2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3600" dirty="0">
                <a:solidFill>
                  <a:srgbClr val="0000FF"/>
                </a:solidFill>
                <a:latin typeface="Menlo" charset="0"/>
              </a:rPr>
              <a:t>0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3600" dirty="0">
                <a:solidFill>
                  <a:srgbClr val="0000FF"/>
                </a:solidFill>
                <a:latin typeface="Menlo" charset="0"/>
              </a:rPr>
              <a:t>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168" y="4455805"/>
            <a:ext cx="4764232" cy="21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161" y="2059558"/>
            <a:ext cx="955187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UcPeriod" startAt="2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*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3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endParaRPr lang="ru-RU" sz="3600" b="1" dirty="0" smtClean="0">
              <a:solidFill>
                <a:srgbClr val="008000"/>
              </a:solidFill>
              <a:latin typeface="Menlo" charset="0"/>
            </a:endParaRPr>
          </a:p>
          <a:p>
            <a:pPr marL="742950" indent="-742950">
              <a:buFont typeface="+mj-lt"/>
              <a:buAutoNum type="alphaUcPeriod" startAt="2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667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Menlo" charset="0"/>
              </a:rPr>
              <a:t>– </a:t>
            </a:r>
            <a:r>
              <a:rPr lang="en-US" sz="3600" dirty="0" smtClean="0">
                <a:solidFill>
                  <a:srgbClr val="0000FF"/>
                </a:solidFill>
                <a:latin typeface="Menlo" charset="0"/>
              </a:rPr>
              <a:t>1</a:t>
            </a:r>
            <a:endParaRPr lang="ru-RU" sz="3600" dirty="0" smtClean="0">
              <a:solidFill>
                <a:srgbClr val="0000FF"/>
              </a:solidFill>
              <a:latin typeface="Menlo" charset="0"/>
            </a:endParaRPr>
          </a:p>
          <a:p>
            <a:pPr marL="742950" indent="-742950">
              <a:buFont typeface="+mj-lt"/>
              <a:buAutoNum type="alphaUcPeriod" startAt="2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36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3600" dirty="0" smtClean="0">
                <a:solidFill>
                  <a:srgbClr val="0000FF"/>
                </a:solidFill>
                <a:latin typeface="Menlo" charset="0"/>
              </a:rPr>
              <a:t>0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3600" dirty="0" smtClean="0">
                <a:solidFill>
                  <a:srgbClr val="0000FF"/>
                </a:solidFill>
                <a:latin typeface="Menlo" charset="0"/>
              </a:rPr>
              <a:t>6</a:t>
            </a:r>
            <a:r>
              <a:rPr lang="en-US" sz="3600" dirty="0" smtClean="0">
                <a:latin typeface="Menlo" charset="0"/>
              </a:rPr>
              <a:t>)</a:t>
            </a:r>
            <a:endParaRPr lang="en-US" sz="3600" dirty="0">
              <a:latin typeface="Menl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168" y="4455805"/>
            <a:ext cx="4764232" cy="211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3161" y="2059558"/>
            <a:ext cx="1000923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UcPeriod" startAt="2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*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3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endParaRPr lang="ru-RU" sz="3600" b="1" dirty="0" smtClean="0">
              <a:solidFill>
                <a:srgbClr val="008000"/>
              </a:solidFill>
              <a:latin typeface="Menlo" charset="0"/>
            </a:endParaRPr>
          </a:p>
          <a:p>
            <a:pPr marL="742950" indent="-742950">
              <a:buFont typeface="+mj-lt"/>
              <a:buAutoNum type="alphaUcPeriod" startAt="2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667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Menlo" charset="0"/>
              </a:rPr>
              <a:t>– </a:t>
            </a:r>
            <a:r>
              <a:rPr lang="en-US" sz="3600" dirty="0" smtClean="0">
                <a:solidFill>
                  <a:srgbClr val="0000FF"/>
                </a:solidFill>
                <a:latin typeface="Menlo" charset="0"/>
              </a:rPr>
              <a:t>1</a:t>
            </a:r>
            <a:endParaRPr lang="ru-RU" sz="3600" dirty="0" smtClean="0">
              <a:solidFill>
                <a:srgbClr val="0000FF"/>
              </a:solidFill>
              <a:latin typeface="Menlo" charset="0"/>
            </a:endParaRPr>
          </a:p>
          <a:p>
            <a:pPr marL="742950" indent="-742950">
              <a:buFont typeface="+mj-lt"/>
              <a:buAutoNum type="alphaUcPeriod" startAt="2"/>
            </a:pPr>
            <a:r>
              <a:rPr lang="en-US" sz="3600" b="1" dirty="0" err="1" smtClean="0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3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beast =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6</a:t>
            </a:r>
            <a:r>
              <a:rPr lang="fr-FR" sz="3600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3600" b="1" dirty="0" smtClean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(</a:t>
            </a:r>
            <a:r>
              <a:rPr lang="en-US" sz="3600" dirty="0">
                <a:solidFill>
                  <a:srgbClr val="0000FF"/>
                </a:solidFill>
                <a:latin typeface="Menlo" charset="0"/>
              </a:rPr>
              <a:t>0 </a:t>
            </a:r>
            <a:r>
              <a:rPr lang="en-US" sz="3600" dirty="0">
                <a:solidFill>
                  <a:srgbClr val="000000"/>
                </a:solidFill>
                <a:latin typeface="Menlo" charset="0"/>
              </a:rPr>
              <a:t>+ </a:t>
            </a:r>
            <a:r>
              <a:rPr lang="en-US" sz="3600" dirty="0">
                <a:solidFill>
                  <a:srgbClr val="0000FF"/>
                </a:solidFill>
                <a:latin typeface="Menlo" charset="0"/>
              </a:rPr>
              <a:t>6</a:t>
            </a:r>
            <a:r>
              <a:rPr lang="en-US" sz="3600" dirty="0">
                <a:latin typeface="Menl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168" y="4455805"/>
            <a:ext cx="4764232" cy="2112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1" y="4641629"/>
            <a:ext cx="3190572" cy="212481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321702" y="4791919"/>
            <a:ext cx="3624775" cy="1242826"/>
          </a:xfrm>
          <a:prstGeom prst="wedgeRoundRectCallout">
            <a:avLst>
              <a:gd name="adj1" fmla="val -62611"/>
              <a:gd name="adj2" fmla="val 37392"/>
              <a:gd name="adj3" fmla="val 16667"/>
            </a:avLst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MetaBold" charset="0"/>
              </a:rPr>
              <a:t>Yup, I am watching you!</a:t>
            </a:r>
            <a:endParaRPr lang="en-US" sz="4000" b="1" dirty="0">
              <a:solidFill>
                <a:srgbClr val="FF0000"/>
              </a:solidFill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7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75" y="1611448"/>
            <a:ext cx="2720250" cy="479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Frogs ❤️ Groovy</a:t>
            </a:r>
            <a:endParaRPr lang="en-US" dirty="0"/>
          </a:p>
        </p:txBody>
      </p:sp>
      <p:pic>
        <p:nvPicPr>
          <p:cNvPr id="3" name="Picture 2" descr="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013"/>
            <a:ext cx="12192000" cy="38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73" y="0"/>
            <a:ext cx="4845254" cy="68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895817"/>
            <a:ext cx="1219199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{ }</a:t>
            </a:r>
            <a:endParaRPr lang="en-US" sz="2800" b="1" dirty="0" smtClean="0">
              <a:solidFill>
                <a:schemeClr val="tx2">
                  <a:lumMod val="75000"/>
                </a:schemeClr>
              </a:solidFill>
              <a:latin typeface="Menlo" charset="0"/>
            </a:endParaRPr>
          </a:p>
          <a:p>
            <a:endParaRPr lang="en-US" sz="2800" b="1" dirty="0" smtClean="0">
              <a:solidFill>
                <a:schemeClr val="tx2">
                  <a:lumMod val="75000"/>
                </a:schemeClr>
              </a:solidFill>
              <a:latin typeface="Menlo" charset="0"/>
            </a:endParaRPr>
          </a:p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sz="28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MacLeod {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 {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       Class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THERE_CAN_BE_ONLY_ONE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return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clazz.newInstance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new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MacLeod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().THERE_CAN_BE_ONLY_ONE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25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2449" y="171218"/>
            <a:ext cx="768478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{ }</a:t>
            </a:r>
          </a:p>
          <a:p>
            <a:endParaRPr lang="en-US" sz="2000" b="1" dirty="0" smtClean="0">
              <a:solidFill>
                <a:schemeClr val="tx2">
                  <a:lumMod val="75000"/>
                </a:schemeClr>
              </a:solidFill>
              <a:latin typeface="Menlo" charset="0"/>
            </a:endParaRPr>
          </a:p>
          <a:p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MacLeod {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    Class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THERE_CAN_BE_ONLY_ONE</a:t>
            </a:r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return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clazz.newInstance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new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MacLeod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().THERE_CAN_BE_ONLY_ONE</a:t>
            </a:r>
            <a:endParaRPr lang="en-US" sz="20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49647" y="4385646"/>
            <a:ext cx="11516325" cy="235565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4400" b="1" dirty="0" smtClean="0">
                <a:solidFill>
                  <a:srgbClr val="323232"/>
                </a:solidFill>
                <a:latin typeface="MetaBold" charset="0"/>
                <a:cs typeface="MetaBold" charset="0"/>
              </a:rPr>
              <a:t>Won</a:t>
            </a:r>
            <a:r>
              <a:rPr lang="fr-FR" sz="4400" b="1" dirty="0" smtClean="0">
                <a:solidFill>
                  <a:srgbClr val="323232"/>
                </a:solidFill>
                <a:latin typeface="MetaBold" charset="0"/>
                <a:cs typeface="MetaBold" charset="0"/>
              </a:rPr>
              <a:t>'</a:t>
            </a:r>
            <a:r>
              <a:rPr lang="en-US" sz="4400" b="1" dirty="0" smtClean="0">
                <a:solidFill>
                  <a:srgbClr val="323232"/>
                </a:solidFill>
                <a:latin typeface="MetaBold" charset="0"/>
                <a:cs typeface="MetaBold" charset="0"/>
              </a:rPr>
              <a:t>t start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400" b="1" dirty="0">
                <a:solidFill>
                  <a:srgbClr val="323232"/>
                </a:solidFill>
                <a:latin typeface="MetaBold" charset="0"/>
                <a:cs typeface="MetaBold" charset="0"/>
              </a:rPr>
              <a:t>No such property: </a:t>
            </a:r>
            <a:r>
              <a:rPr lang="en-US" sz="4400" b="1" dirty="0" smtClean="0">
                <a:solidFill>
                  <a:srgbClr val="323232"/>
                </a:solidFill>
                <a:latin typeface="MetaBold" charset="0"/>
                <a:cs typeface="MetaBold" charset="0"/>
              </a:rPr>
              <a:t>THERE_CAN_BE_ONLY_ONE </a:t>
            </a:r>
            <a:r>
              <a:rPr lang="en-US" sz="4400" b="1" dirty="0">
                <a:solidFill>
                  <a:srgbClr val="323232"/>
                </a:solidFill>
                <a:latin typeface="MetaBold" charset="0"/>
                <a:cs typeface="MetaBold" charset="0"/>
              </a:rPr>
              <a:t>for class: </a:t>
            </a:r>
            <a:r>
              <a:rPr lang="en-US" sz="4400" b="1" dirty="0" smtClean="0">
                <a:solidFill>
                  <a:srgbClr val="323232"/>
                </a:solidFill>
                <a:latin typeface="MetaBold" charset="0"/>
                <a:cs typeface="MetaBold" charset="0"/>
              </a:rPr>
              <a:t>MacLeod</a:t>
            </a:r>
          </a:p>
          <a:p>
            <a:pPr marL="514350" indent="-514350">
              <a:buFont typeface="+mj-lt"/>
              <a:buAutoNum type="alphaUcPeriod" startAt="3"/>
            </a:pPr>
            <a:r>
              <a:rPr lang="en-US" sz="4400" b="1" dirty="0" smtClean="0">
                <a:solidFill>
                  <a:srgbClr val="323232"/>
                </a:solidFill>
                <a:latin typeface="MetaBold" charset="0"/>
                <a:cs typeface="MetaBold" charset="0"/>
              </a:rPr>
              <a:t>THERE_CAN_BE_ONLY_ONE@3d74bf60</a:t>
            </a:r>
            <a:endParaRPr lang="he-IL" sz="4400" b="1" dirty="0" smtClean="0">
              <a:solidFill>
                <a:srgbClr val="323232"/>
              </a:solidFill>
              <a:latin typeface="MetaBold" charset="0"/>
              <a:cs typeface="MetaBold" charset="0"/>
            </a:endParaRPr>
          </a:p>
          <a:p>
            <a:pPr marL="514350" indent="-514350">
              <a:buFont typeface="+mj-lt"/>
              <a:buAutoNum type="alphaUcPeriod" startAt="3"/>
            </a:pPr>
            <a:r>
              <a:rPr lang="en-US" sz="4400" b="1" dirty="0" smtClean="0">
                <a:solidFill>
                  <a:srgbClr val="323232"/>
                </a:solidFill>
                <a:latin typeface="MetaBold" charset="0"/>
                <a:cs typeface="MetaBold" charset="0"/>
              </a:rPr>
              <a:t>Another Exception</a:t>
            </a:r>
            <a:endParaRPr lang="en-US" sz="4400" b="1" dirty="0">
              <a:solidFill>
                <a:srgbClr val="323232"/>
              </a:solidFill>
              <a:latin typeface="MetaBold" charset="0"/>
              <a:cs typeface="Meta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157" y="5906596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1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8517-Highlander-laughing-gif-2jV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" y="781601"/>
            <a:ext cx="11159514" cy="55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49647" y="836790"/>
            <a:ext cx="11516325" cy="471331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4400" b="1" dirty="0" err="1" smtClean="0">
                <a:solidFill>
                  <a:srgbClr val="323232"/>
                </a:solidFill>
                <a:latin typeface="MetaBold" charset="0"/>
                <a:cs typeface="MetaBold" charset="0"/>
              </a:rPr>
              <a:t>MultipleCompilationErrorsException</a:t>
            </a:r>
            <a:endParaRPr lang="en-US" sz="4400" b="1" dirty="0" smtClean="0">
              <a:solidFill>
                <a:srgbClr val="323232"/>
              </a:solidFill>
              <a:latin typeface="MetaBold" charset="0"/>
              <a:cs typeface="MetaBold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4400" b="1" dirty="0" err="1" smtClean="0">
                <a:solidFill>
                  <a:srgbClr val="323232"/>
                </a:solidFill>
                <a:latin typeface="MetaBold" charset="0"/>
                <a:cs typeface="MetaBold" charset="0"/>
              </a:rPr>
              <a:t>StackOverflowError</a:t>
            </a:r>
            <a:endParaRPr lang="en-US" sz="4400" b="1" dirty="0" smtClean="0">
              <a:solidFill>
                <a:srgbClr val="323232"/>
              </a:solidFill>
              <a:latin typeface="MetaBold" charset="0"/>
              <a:cs typeface="MetaBold" charset="0"/>
            </a:endParaRPr>
          </a:p>
          <a:p>
            <a:pPr marL="514350" indent="-514350">
              <a:buFont typeface="+mj-lt"/>
              <a:buAutoNum type="alphaUcPeriod" startAt="3"/>
            </a:pPr>
            <a:r>
              <a:rPr lang="en-US" sz="4400" b="1" dirty="0" err="1" smtClean="0">
                <a:solidFill>
                  <a:srgbClr val="323232"/>
                </a:solidFill>
                <a:latin typeface="MetaBold" charset="0"/>
                <a:cs typeface="MetaBold" charset="0"/>
              </a:rPr>
              <a:t>NullPointerException</a:t>
            </a:r>
            <a:endParaRPr lang="he-IL" sz="4400" b="1" dirty="0" smtClean="0">
              <a:solidFill>
                <a:srgbClr val="323232"/>
              </a:solidFill>
              <a:latin typeface="MetaBold" charset="0"/>
              <a:cs typeface="MetaBold" charset="0"/>
            </a:endParaRPr>
          </a:p>
          <a:p>
            <a:pPr marL="514350" indent="-514350">
              <a:buFont typeface="+mj-lt"/>
              <a:buAutoNum type="alphaUcPeriod" startAt="3"/>
            </a:pPr>
            <a:r>
              <a:rPr lang="en-US" sz="4400" b="1" dirty="0" smtClean="0">
                <a:solidFill>
                  <a:srgbClr val="323232"/>
                </a:solidFill>
                <a:latin typeface="MetaBold" charset="0"/>
                <a:cs typeface="MetaBold" charset="0"/>
              </a:rPr>
              <a:t>Yet Another Exception</a:t>
            </a:r>
            <a:endParaRPr lang="en-US" sz="4400" b="1" dirty="0">
              <a:solidFill>
                <a:srgbClr val="323232"/>
              </a:solidFill>
              <a:latin typeface="MetaBold" charset="0"/>
              <a:cs typeface="Meta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92" y="1571263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8517-Highlander-laughing-gif-2jV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" y="781601"/>
            <a:ext cx="11159514" cy="55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6731" y="895817"/>
            <a:ext cx="114294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MacLeod {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    Class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THERE_CAN_BE_ONLY_ONE</a:t>
            </a:r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return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clazz.newInstance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7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6731" y="895817"/>
            <a:ext cx="114294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MacLeod {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    Class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()</a:t>
            </a:r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return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clazz.newInstance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394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fr-FR" dirty="0" smtClean="0"/>
              <a:t>'</a:t>
            </a:r>
            <a:r>
              <a:rPr lang="en-US" dirty="0" smtClean="0"/>
              <a:t>s Fix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51" y="1600201"/>
            <a:ext cx="118853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b="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Class&lt;THERE_CAN_BE_ONLY_ONE&gt; </a:t>
            </a:r>
            <a:r>
              <a:rPr lang="en-US" sz="2000" b="0" dirty="0" err="1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clazz</a:t>
            </a:r>
            <a:r>
              <a:rPr lang="en-US" sz="2000" b="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b="0" dirty="0" err="1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THERE_CAN_BE_ONLY_ONE.class</a:t>
            </a:r>
            <a:endParaRPr lang="en-US" sz="2000" b="0" dirty="0">
              <a:solidFill>
                <a:srgbClr val="000000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66731" y="895817"/>
            <a:ext cx="114294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MacLeod {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		  Class&lt;THERE_CAN_BE_ONLY_ONE&gt;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</a:rPr>
              <a:t>THERE_CAN_BE_ONLY_ONE.class</a:t>
            </a:r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return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clazz.newInstance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63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Frogs ❤️ Groovy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Blip>
                <a:blip r:embed="rId2"/>
              </a:buBlip>
            </a:pPr>
            <a:r>
              <a:rPr lang="en-US" sz="4800" dirty="0" smtClean="0"/>
              <a:t>Hosting Groovy on Bintray</a:t>
            </a:r>
          </a:p>
          <a:p>
            <a:pPr>
              <a:buBlip>
                <a:blip r:embed="rId2"/>
              </a:buBlip>
            </a:pPr>
            <a:r>
              <a:rPr lang="en-US" sz="4800" dirty="0" smtClean="0"/>
              <a:t>Hosting Groovy on Artifactory</a:t>
            </a:r>
          </a:p>
          <a:p>
            <a:pPr>
              <a:buBlip>
                <a:blip r:embed="rId2"/>
              </a:buBlip>
            </a:pPr>
            <a:r>
              <a:rPr lang="en-US" sz="4800" dirty="0" smtClean="0"/>
              <a:t>Bintray UI is Grails</a:t>
            </a:r>
          </a:p>
          <a:p>
            <a:pPr>
              <a:buBlip>
                <a:blip r:embed="rId2"/>
              </a:buBlip>
            </a:pPr>
            <a:r>
              <a:rPr lang="en-US" sz="4800" dirty="0" smtClean="0"/>
              <a:t>Artifactory plugins are Groovy</a:t>
            </a:r>
          </a:p>
          <a:p>
            <a:pPr>
              <a:buBlip>
                <a:blip r:embed="rId2"/>
              </a:buBlip>
            </a:pPr>
            <a:r>
              <a:rPr lang="en-US" sz="4800" dirty="0" err="1" smtClean="0">
                <a:solidFill>
                  <a:srgbClr val="323232"/>
                </a:solidFill>
              </a:rPr>
              <a:t>Gradle</a:t>
            </a:r>
            <a:r>
              <a:rPr lang="en-US" sz="4800" dirty="0" smtClean="0">
                <a:solidFill>
                  <a:srgbClr val="323232"/>
                </a:solidFill>
              </a:rPr>
              <a:t> and Grails plugins on Bintray</a:t>
            </a:r>
          </a:p>
          <a:p>
            <a:pPr>
              <a:buBlip>
                <a:blip r:embed="rId2"/>
              </a:buBlip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4311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8517-Highlander-laughing-gif-2jV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" y="781601"/>
            <a:ext cx="11159514" cy="55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895817"/>
            <a:ext cx="121919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MacLeod {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		  Class&lt;THERE_CAN_BE_ONLY_ONE&gt;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().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class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return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clazz.newInstance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85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fr-FR" dirty="0" smtClean="0"/>
              <a:t>'</a:t>
            </a:r>
            <a:r>
              <a:rPr lang="en-US" dirty="0" smtClean="0"/>
              <a:t>s </a:t>
            </a:r>
            <a:r>
              <a:rPr lang="en-US" dirty="0"/>
              <a:t>Fix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22" y="1600201"/>
            <a:ext cx="1139787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 smtClean="0">
                <a:solidFill>
                  <a:srgbClr val="000000"/>
                </a:solidFill>
                <a:latin typeface="Menlo" charset="0"/>
              </a:rPr>
              <a:t>Class&lt;THERE_CAN_BE_ONLY_ONE&gt; </a:t>
            </a:r>
            <a:r>
              <a:rPr lang="en-US" sz="2000" b="0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sz="2000" b="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2000" b="0" dirty="0" smtClean="0">
                <a:solidFill>
                  <a:srgbClr val="000000"/>
                </a:solidFill>
                <a:latin typeface="Menlo" charset="0"/>
              </a:rPr>
              <a:t>(THERE_CAN_BE_ONLY_ONE </a:t>
            </a:r>
            <a:r>
              <a:rPr lang="en-US" sz="2000" b="0" dirty="0">
                <a:solidFill>
                  <a:srgbClr val="000000"/>
                </a:solidFill>
                <a:latin typeface="Menlo" charset="0"/>
              </a:rPr>
              <a:t>as Class)</a:t>
            </a:r>
          </a:p>
        </p:txBody>
      </p:sp>
    </p:spTree>
    <p:extLst>
      <p:ext uri="{BB962C8B-B14F-4D97-AF65-F5344CB8AC3E}">
        <p14:creationId xmlns:p14="http://schemas.microsoft.com/office/powerpoint/2010/main" val="406055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895817"/>
            <a:ext cx="121919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MacLeod {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sz="2000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		  Class&lt;THERE_CAN_BE_ONLY_ONE&gt;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= (THERE_CAN_BE_ONLY_ONE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as Class)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return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clazz.newInstance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619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8517-Highlander-laughing-gif-2jV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" y="781601"/>
            <a:ext cx="11159514" cy="55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895817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class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MacLeod {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THERE_CAN_BE_ONLY_ONE 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		  Class&lt;THERE_CAN_BE_ONLY_ONE&gt;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= (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getTHERE_CAN_BE_ONLY_ONE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as Class)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return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clazz.newInstance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    }</a:t>
            </a: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fr-FR" dirty="0" smtClean="0"/>
              <a:t>'</a:t>
            </a:r>
            <a:r>
              <a:rPr lang="en-US" dirty="0" smtClean="0"/>
              <a:t>s </a:t>
            </a:r>
            <a:r>
              <a:rPr lang="en-US" dirty="0"/>
              <a:t>Fix It!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417638"/>
            <a:ext cx="5854700" cy="5219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6001" y="1461065"/>
            <a:ext cx="2579999" cy="120032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72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Relax.</a:t>
            </a:r>
            <a:endParaRPr lang="en-US" sz="72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15095" y="5453724"/>
            <a:ext cx="4961811" cy="120032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72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Don</a:t>
            </a:r>
            <a:r>
              <a:rPr lang="fr-FR" sz="72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'</a:t>
            </a:r>
            <a:r>
              <a:rPr lang="en-US" sz="72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 shout.</a:t>
            </a:r>
            <a:endParaRPr lang="en-US" sz="72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723" y="1783795"/>
            <a:ext cx="3196077" cy="44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6" y="196644"/>
            <a:ext cx="11750724" cy="64008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" y="563443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Missed me?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21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7858" y="347716"/>
            <a:ext cx="946846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808000"/>
                </a:solidFill>
                <a:latin typeface="Menlo" charset="0"/>
              </a:rPr>
              <a:t>@</a:t>
            </a:r>
            <a:r>
              <a:rPr lang="en-US" sz="2800" dirty="0" err="1">
                <a:solidFill>
                  <a:srgbClr val="808000"/>
                </a:solidFill>
                <a:latin typeface="Menlo" charset="0"/>
              </a:rPr>
              <a:t>groovy.transform.InheritConstructors</a:t>
            </a:r>
            <a:r>
              <a:rPr lang="en-US" sz="2800" dirty="0">
                <a:solidFill>
                  <a:srgbClr val="808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808000"/>
                </a:solidFill>
                <a:latin typeface="Menlo" charset="0"/>
              </a:rPr>
            </a:b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extends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HashMap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{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a = </a:t>
            </a:r>
            <a:r>
              <a:rPr lang="en-US" sz="2800" b="1" dirty="0">
                <a:solidFill>
                  <a:srgbClr val="0000FF"/>
                </a:solidFill>
                <a:latin typeface="Menlo" charset="0"/>
              </a:rPr>
              <a:t>[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5</a:t>
            </a:r>
            <a:r>
              <a:rPr lang="en-US" sz="2800" b="1" dirty="0">
                <a:solidFill>
                  <a:srgbClr val="0000FF"/>
                </a:solidFill>
                <a:latin typeface="Menlo" charset="0"/>
              </a:rPr>
              <a:t>]</a:t>
            </a:r>
            <a:br>
              <a:rPr lang="en-US" sz="2800" b="1" dirty="0">
                <a:solidFill>
                  <a:srgbClr val="0000FF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b = </a:t>
            </a:r>
            <a:r>
              <a:rPr lang="en-US" sz="2800" b="1" dirty="0">
                <a:solidFill>
                  <a:srgbClr val="0000FF"/>
                </a:solidFill>
                <a:latin typeface="Menlo" charset="0"/>
              </a:rPr>
              <a:t>[</a:t>
            </a:r>
            <a:r>
              <a:rPr lang="en-US" sz="2800" dirty="0">
                <a:solidFill>
                  <a:srgbClr val="0000FF"/>
                </a:solidFill>
                <a:latin typeface="Menlo" charset="0"/>
              </a:rPr>
              <a:t>6</a:t>
            </a:r>
            <a:r>
              <a:rPr lang="en-US" sz="2800" b="1" dirty="0">
                <a:solidFill>
                  <a:srgbClr val="0000FF"/>
                </a:solidFill>
                <a:latin typeface="Menlo" charset="0"/>
              </a:rPr>
              <a:t>]</a:t>
            </a:r>
            <a:br>
              <a:rPr lang="en-US" sz="2800" b="1" dirty="0">
                <a:solidFill>
                  <a:srgbClr val="0000FF"/>
                </a:solidFill>
                <a:latin typeface="Menlo" charset="0"/>
              </a:rPr>
            </a:br>
            <a:r>
              <a:rPr lang="en-US" sz="2800" b="1" dirty="0">
                <a:solidFill>
                  <a:srgbClr val="0000FF"/>
                </a:solidFill>
                <a:latin typeface="Menlo" charset="0"/>
              </a:rPr>
              <a:t/>
            </a:r>
            <a:br>
              <a:rPr lang="en-US" sz="2800" b="1" dirty="0">
                <a:solidFill>
                  <a:srgbClr val="0000FF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${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a.getClass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()} ${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a.equals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(b)}</a:t>
            </a:r>
            <a:r>
              <a:rPr lang="en-US" sz="2800" b="1" dirty="0">
                <a:solidFill>
                  <a:srgbClr val="008000"/>
                </a:solidFill>
                <a:latin typeface="Menlo" charset="0"/>
              </a:rPr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01" y="4454013"/>
            <a:ext cx="5733899" cy="169181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4400" dirty="0" smtClean="0">
                <a:solidFill>
                  <a:srgbClr val="323232"/>
                </a:solidFill>
              </a:rPr>
              <a:t>class </a:t>
            </a:r>
            <a:r>
              <a:rPr lang="en-US" sz="4400" dirty="0" err="1" smtClean="0">
                <a:solidFill>
                  <a:srgbClr val="323232"/>
                </a:solidFill>
              </a:rPr>
              <a:t>HashMap</a:t>
            </a:r>
            <a:r>
              <a:rPr lang="en-US" sz="4400" dirty="0" smtClean="0">
                <a:solidFill>
                  <a:srgbClr val="323232"/>
                </a:solidFill>
              </a:rPr>
              <a:t> true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400" dirty="0">
                <a:solidFill>
                  <a:srgbClr val="323232"/>
                </a:solidFill>
              </a:rPr>
              <a:t>class </a:t>
            </a:r>
            <a:r>
              <a:rPr lang="en-US" sz="4400" dirty="0" err="1">
                <a:solidFill>
                  <a:srgbClr val="323232"/>
                </a:solidFill>
              </a:rPr>
              <a:t>TreaayeMap</a:t>
            </a:r>
            <a:r>
              <a:rPr lang="en-US" sz="4400" dirty="0">
                <a:solidFill>
                  <a:srgbClr val="323232"/>
                </a:solidFill>
              </a:rPr>
              <a:t> </a:t>
            </a:r>
            <a:r>
              <a:rPr lang="en-US" sz="4400" dirty="0" smtClean="0">
                <a:solidFill>
                  <a:srgbClr val="323232"/>
                </a:solidFill>
              </a:rPr>
              <a:t>false</a:t>
            </a:r>
            <a:endParaRPr lang="en-US" sz="4400" dirty="0">
              <a:solidFill>
                <a:srgbClr val="32323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97600" y="4454013"/>
            <a:ext cx="5861436" cy="169181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lphaUcPeriod" startAt="3"/>
            </a:pPr>
            <a:r>
              <a:rPr lang="en-US" sz="4400" dirty="0">
                <a:solidFill>
                  <a:srgbClr val="323232"/>
                </a:solidFill>
              </a:rPr>
              <a:t>class </a:t>
            </a:r>
            <a:r>
              <a:rPr lang="en-US" sz="4400" dirty="0" err="1">
                <a:solidFill>
                  <a:srgbClr val="323232"/>
                </a:solidFill>
              </a:rPr>
              <a:t>TreaayeMap</a:t>
            </a:r>
            <a:r>
              <a:rPr lang="en-US" sz="4400" dirty="0">
                <a:solidFill>
                  <a:srgbClr val="323232"/>
                </a:solidFill>
              </a:rPr>
              <a:t> </a:t>
            </a:r>
            <a:r>
              <a:rPr lang="en-US" sz="4400" dirty="0" smtClean="0">
                <a:solidFill>
                  <a:srgbClr val="323232"/>
                </a:solidFill>
              </a:rPr>
              <a:t>true</a:t>
            </a:r>
          </a:p>
          <a:p>
            <a:pPr marL="514350" indent="-514350">
              <a:buFont typeface="+mj-lt"/>
              <a:buAutoNum type="alphaUcPeriod" startAt="3"/>
            </a:pPr>
            <a:r>
              <a:rPr lang="en-US" sz="4400" dirty="0">
                <a:solidFill>
                  <a:srgbClr val="323232"/>
                </a:solidFill>
              </a:rPr>
              <a:t>class </a:t>
            </a:r>
            <a:r>
              <a:rPr lang="en-US" sz="4400" dirty="0" err="1">
                <a:solidFill>
                  <a:srgbClr val="323232"/>
                </a:solidFill>
              </a:rPr>
              <a:t>HashMap</a:t>
            </a:r>
            <a:r>
              <a:rPr lang="en-US" sz="4400" dirty="0">
                <a:solidFill>
                  <a:srgbClr val="323232"/>
                </a:solidFill>
              </a:rPr>
              <a:t> </a:t>
            </a:r>
            <a:r>
              <a:rPr lang="en-US" sz="4400" dirty="0" smtClean="0">
                <a:solidFill>
                  <a:srgbClr val="323232"/>
                </a:solidFill>
              </a:rPr>
              <a:t>false</a:t>
            </a:r>
            <a:endParaRPr lang="en-US" sz="4400" dirty="0">
              <a:solidFill>
                <a:srgbClr val="32323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684" y="4194279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Season Was a Blast!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87" y="1348155"/>
            <a:ext cx="7315199" cy="55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ack sparrow wh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9" y="1130710"/>
            <a:ext cx="11036708" cy="44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5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tf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10414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6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12192000" cy="31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9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842"/>
            <a:ext cx="12192000" cy="31672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1282" y="3086787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a = 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5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]</a:t>
            </a:r>
            <a:endParaRPr lang="en-US" b="1" dirty="0"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842"/>
            <a:ext cx="12192000" cy="31672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1282" y="3086787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a = 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5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]</a:t>
            </a:r>
            <a:endParaRPr lang="en-US" b="1" dirty="0">
              <a:latin typeface="MetaBold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244612" y="3456119"/>
            <a:ext cx="1518256" cy="14010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7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842"/>
            <a:ext cx="12192000" cy="31672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1282" y="3086787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a = 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5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]</a:t>
            </a:r>
            <a:endParaRPr lang="en-US" b="1" dirty="0">
              <a:latin typeface="MetaBold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244612" y="3456119"/>
            <a:ext cx="1518256" cy="14010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64542" y="3456119"/>
            <a:ext cx="2787445" cy="14010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842"/>
            <a:ext cx="12192000" cy="31672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1282" y="3086787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a = 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5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]</a:t>
            </a:r>
            <a:endParaRPr lang="en-US" b="1" dirty="0">
              <a:latin typeface="MetaBold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244612" y="3456119"/>
            <a:ext cx="1518256" cy="14010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64542" y="3456119"/>
            <a:ext cx="2787445" cy="14010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88742" y="2860318"/>
            <a:ext cx="600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00"/>
                </a:solidFill>
                <a:latin typeface="Menlo" charset="0"/>
              </a:rPr>
              <a:t>@</a:t>
            </a:r>
            <a:r>
              <a:rPr lang="en-US" dirty="0" err="1">
                <a:solidFill>
                  <a:srgbClr val="808000"/>
                </a:solidFill>
                <a:latin typeface="Menlo" charset="0"/>
              </a:rPr>
              <a:t>groovy.transform.InheritConstructors</a:t>
            </a:r>
            <a:r>
              <a:rPr lang="en-US" dirty="0">
                <a:solidFill>
                  <a:srgbClr val="808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808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extends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b="1" dirty="0">
              <a:latin typeface="MetaBold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295535" y="3185652"/>
            <a:ext cx="2798110" cy="16848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842"/>
            <a:ext cx="12192000" cy="31672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1282" y="3086787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a = 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5</a:t>
            </a:r>
            <a:r>
              <a:rPr lang="en-US" b="1" dirty="0">
                <a:solidFill>
                  <a:srgbClr val="0000FF"/>
                </a:solidFill>
                <a:latin typeface="Menlo" charset="0"/>
              </a:rPr>
              <a:t>]</a:t>
            </a:r>
            <a:endParaRPr lang="en-US" b="1" dirty="0">
              <a:latin typeface="MetaBold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244612" y="3456119"/>
            <a:ext cx="1518256" cy="14010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64542" y="3456119"/>
            <a:ext cx="2787445" cy="14010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788742" y="2860318"/>
            <a:ext cx="6000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00"/>
                </a:solidFill>
                <a:latin typeface="Menlo" charset="0"/>
              </a:rPr>
              <a:t>@</a:t>
            </a:r>
            <a:r>
              <a:rPr lang="en-US" dirty="0" err="1">
                <a:solidFill>
                  <a:srgbClr val="808000"/>
                </a:solidFill>
                <a:latin typeface="Menlo" charset="0"/>
              </a:rPr>
              <a:t>groovy.transform.InheritConstructors</a:t>
            </a:r>
            <a:r>
              <a:rPr lang="en-US" dirty="0">
                <a:solidFill>
                  <a:srgbClr val="808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808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TreaayeMap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extends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b="1" dirty="0">
              <a:latin typeface="Meta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3463" y="0"/>
            <a:ext cx="101404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08080"/>
                </a:solidFill>
                <a:latin typeface="Menlo" charset="0"/>
              </a:rPr>
              <a:t>/**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Constructs an empty &lt;</a:t>
            </a:r>
            <a:r>
              <a:rPr lang="en-US" i="1" dirty="0" err="1">
                <a:solidFill>
                  <a:srgbClr val="808080"/>
                </a:solidFill>
                <a:latin typeface="Menlo" charset="0"/>
              </a:rPr>
              <a:t>tt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&gt;</a:t>
            </a:r>
            <a:r>
              <a:rPr lang="en-US" i="1" dirty="0" err="1">
                <a:solidFill>
                  <a:srgbClr val="808080"/>
                </a:solidFill>
                <a:latin typeface="Menlo" charset="0"/>
              </a:rPr>
              <a:t>HashMap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i="1" dirty="0" err="1">
                <a:solidFill>
                  <a:srgbClr val="808080"/>
                </a:solidFill>
                <a:latin typeface="Menlo" charset="0"/>
              </a:rPr>
              <a:t>tt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&gt; with the specified initial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capacity and the default load factor (0.75).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@</a:t>
            </a:r>
            <a:r>
              <a:rPr lang="en-US" b="1" i="1" dirty="0" err="1">
                <a:solidFill>
                  <a:srgbClr val="808080"/>
                </a:solidFill>
                <a:latin typeface="Menlo" charset="0"/>
              </a:rPr>
              <a:t>param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  </a:t>
            </a:r>
            <a:r>
              <a:rPr lang="en-US" b="1" i="1" dirty="0" err="1">
                <a:solidFill>
                  <a:srgbClr val="3D3D3D"/>
                </a:solidFill>
                <a:latin typeface="Menlo" charset="0"/>
              </a:rPr>
              <a:t>initialCapacity</a:t>
            </a:r>
            <a:r>
              <a:rPr lang="en-US" b="1" i="1" dirty="0">
                <a:solidFill>
                  <a:srgbClr val="3D3D3D"/>
                </a:solidFill>
                <a:latin typeface="Menlo" charset="0"/>
              </a:rPr>
              <a:t> 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the initial capacity.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 </a:t>
            </a:r>
            <a:r>
              <a:rPr lang="en-US" b="1" i="1" dirty="0">
                <a:solidFill>
                  <a:srgbClr val="808080"/>
                </a:solidFill>
                <a:latin typeface="Menlo" charset="0"/>
              </a:rPr>
              <a:t>@throws </a:t>
            </a:r>
            <a:r>
              <a:rPr lang="en-US" i="1" dirty="0" err="1">
                <a:solidFill>
                  <a:srgbClr val="808080"/>
                </a:solidFill>
                <a:latin typeface="Menlo" charset="0"/>
              </a:rPr>
              <a:t>IllegalArgumentException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 if the initial capacity is negative.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*/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b="1" dirty="0" err="1">
                <a:solidFill>
                  <a:srgbClr val="000080"/>
                </a:solidFill>
                <a:latin typeface="Menlo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initialCapacity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295535" y="3185652"/>
            <a:ext cx="2798110" cy="16848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951756" y="2257728"/>
            <a:ext cx="6753416" cy="26787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77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3-25 at 10.3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7194"/>
            <a:ext cx="12192000" cy="2747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1143000"/>
          </a:xfrm>
        </p:spPr>
        <p:txBody>
          <a:bodyPr>
            <a:noAutofit/>
          </a:bodyPr>
          <a:lstStyle/>
          <a:p>
            <a:r>
              <a:rPr lang="en-US" sz="4600" dirty="0" smtClean="0"/>
              <a:t>equals() doesn’t care </a:t>
            </a:r>
            <a:r>
              <a:rPr lang="en-US" sz="4600" smtClean="0"/>
              <a:t>about capacity, mappings only</a:t>
            </a:r>
            <a:endParaRPr lang="en-US" sz="4600"/>
          </a:p>
        </p:txBody>
      </p:sp>
    </p:spTree>
    <p:extLst>
      <p:ext uri="{BB962C8B-B14F-4D97-AF65-F5344CB8AC3E}">
        <p14:creationId xmlns:p14="http://schemas.microsoft.com/office/powerpoint/2010/main" val="5040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1538744"/>
            <a:ext cx="3378200" cy="508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5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al Gafter (left) and Joshua Bloch during their &quot;Programming Puzzles&quot; sess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30" y="-15381"/>
            <a:ext cx="8099943" cy="6873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40093" y="1"/>
            <a:ext cx="5711816" cy="112338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7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Click and hack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3122" y="5750005"/>
            <a:ext cx="7665764" cy="11182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700" cap="all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the typing brothers</a:t>
            </a:r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l th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0" y="226142"/>
            <a:ext cx="8406581" cy="6304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" y="563443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All the elements!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52400" y="14789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Collect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78657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kitties = [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Kitty(</a:t>
            </a:r>
            <a:r>
              <a:rPr lang="en-US" dirty="0">
                <a:solidFill>
                  <a:srgbClr val="008000"/>
                </a:solidFill>
                <a:latin typeface="Menlo" charset="0"/>
              </a:rPr>
              <a:t>fur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fr-FR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b="1" dirty="0" smtClean="0">
                <a:solidFill>
                  <a:srgbClr val="008000"/>
                </a:solidFill>
                <a:latin typeface="Menlo" charset="0"/>
              </a:rPr>
              <a:t>soft</a:t>
            </a:r>
            <a:r>
              <a:rPr lang="fr-FR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),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Kitty(</a:t>
            </a:r>
            <a:r>
              <a:rPr lang="en-US" dirty="0">
                <a:solidFill>
                  <a:srgbClr val="008000"/>
                </a:solidFill>
                <a:latin typeface="Menlo" charset="0"/>
              </a:rPr>
              <a:t>fur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fr-FR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b="1" dirty="0" smtClean="0">
                <a:solidFill>
                  <a:srgbClr val="008000"/>
                </a:solidFill>
                <a:latin typeface="Menlo" charset="0"/>
              </a:rPr>
              <a:t>warm</a:t>
            </a:r>
            <a:r>
              <a:rPr lang="fr-FR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),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Kitty(</a:t>
            </a:r>
            <a:r>
              <a:rPr lang="en-US" dirty="0">
                <a:solidFill>
                  <a:srgbClr val="008000"/>
                </a:solidFill>
                <a:latin typeface="Menlo" charset="0"/>
              </a:rPr>
              <a:t>fur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fr-FR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b="1" dirty="0" smtClean="0">
                <a:solidFill>
                  <a:srgbClr val="008000"/>
                </a:solidFill>
                <a:latin typeface="Menlo" charset="0"/>
              </a:rPr>
              <a:t>purr</a:t>
            </a:r>
            <a:r>
              <a:rPr lang="fr-FR" b="1" dirty="0" smtClean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kitties.collect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{ 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it.</a:t>
            </a:r>
            <a:r>
              <a:rPr lang="en-US" b="1" dirty="0" err="1" smtClean="0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kitties*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b="1" dirty="0" smtClean="0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kitties.</a:t>
            </a:r>
            <a:r>
              <a:rPr lang="en-US" b="1" dirty="0" err="1">
                <a:solidFill>
                  <a:srgbClr val="660E7A"/>
                </a:solidFill>
                <a:latin typeface="Menlo" charset="0"/>
              </a:rPr>
              <a:t>fur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9349" y="3096359"/>
            <a:ext cx="10972800" cy="28126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How many of the printed lines will be the same?</a:t>
            </a:r>
          </a:p>
          <a:p>
            <a:pPr marL="571500" indent="-514350">
              <a:buFont typeface="+mj-lt"/>
              <a:buAutoNum type="alphaUcPeriod"/>
            </a:pPr>
            <a:r>
              <a:rPr lang="en-US" sz="4000" dirty="0"/>
              <a:t>All different</a:t>
            </a:r>
          </a:p>
          <a:p>
            <a:pPr marL="571500" indent="-514350">
              <a:buFont typeface="+mj-lt"/>
              <a:buAutoNum type="alphaUcPeriod"/>
            </a:pPr>
            <a:r>
              <a:rPr lang="en-US" sz="4000" dirty="0"/>
              <a:t>2 similar, one different</a:t>
            </a:r>
          </a:p>
          <a:p>
            <a:pPr marL="571500" indent="-514350">
              <a:buFont typeface="+mj-lt"/>
              <a:buAutoNum type="alphaUcPeriod"/>
            </a:pPr>
            <a:r>
              <a:rPr lang="en-US" sz="4000" dirty="0"/>
              <a:t>All the same</a:t>
            </a:r>
          </a:p>
          <a:p>
            <a:pPr marL="571500" indent="-514350">
              <a:buFont typeface="+mj-lt"/>
              <a:buAutoNum type="alphaUcPeriod"/>
            </a:pPr>
            <a:r>
              <a:rPr lang="en-US" sz="4000" dirty="0" smtClean="0"/>
              <a:t>Won</a:t>
            </a:r>
            <a:r>
              <a:rPr lang="fr-FR" sz="4000" dirty="0" smtClean="0"/>
              <a:t>'</a:t>
            </a:r>
            <a:r>
              <a:rPr lang="en-US" sz="4000" dirty="0" smtClean="0"/>
              <a:t>t </a:t>
            </a:r>
            <a:r>
              <a:rPr lang="en-US" sz="4000" dirty="0"/>
              <a:t>run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21" y="5148663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6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t nai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42" y="969706"/>
            <a:ext cx="8277942" cy="465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652" y="878657"/>
            <a:ext cx="117298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0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0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0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000" dirty="0">
                <a:solidFill>
                  <a:srgbClr val="000000"/>
                </a:solidFill>
                <a:latin typeface="Menlo" charset="0"/>
              </a:rPr>
            </a:br>
            <a:r>
              <a:rPr lang="en-US" sz="20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0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kitties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 charset="0"/>
              </a:rPr>
            </a:br>
            <a:r>
              <a:rPr lang="en-US" sz="20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 charset="0"/>
              </a:rPr>
            </a:b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kitties.collect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{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it.</a:t>
            </a:r>
            <a:r>
              <a:rPr lang="en-US" sz="2000" b="1" dirty="0" err="1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sz="20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000" dirty="0">
                <a:solidFill>
                  <a:srgbClr val="000000"/>
                </a:solidFill>
                <a:latin typeface="Menlo" charset="0"/>
              </a:rPr>
            </a:b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kitties*.</a:t>
            </a:r>
            <a:r>
              <a:rPr lang="en-US" sz="2000" b="1" dirty="0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Menlo" charset="0"/>
              </a:rPr>
            </a:b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Menlo" charset="0"/>
              </a:rPr>
              <a:t>kitties.</a:t>
            </a:r>
            <a:r>
              <a:rPr lang="en-US" sz="2000" b="1" dirty="0" err="1">
                <a:solidFill>
                  <a:srgbClr val="660E7A"/>
                </a:solidFill>
                <a:latin typeface="Menlo" charset="0"/>
              </a:rPr>
              <a:t>fur</a:t>
            </a:r>
            <a:endParaRPr lang="en-US" sz="20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79349" y="3096359"/>
            <a:ext cx="10972800" cy="28126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How many of the printed lines will be the same?</a:t>
            </a:r>
          </a:p>
          <a:p>
            <a:pPr marL="571500" indent="-514350">
              <a:buFont typeface="+mj-lt"/>
              <a:buAutoNum type="alphaUcPeriod"/>
            </a:pPr>
            <a:r>
              <a:rPr lang="en-US" sz="4000" dirty="0"/>
              <a:t>All different</a:t>
            </a:r>
          </a:p>
          <a:p>
            <a:pPr marL="571500" indent="-514350">
              <a:buFont typeface="+mj-lt"/>
              <a:buAutoNum type="alphaUcPeriod"/>
            </a:pPr>
            <a:r>
              <a:rPr lang="en-US" sz="4000" dirty="0"/>
              <a:t>2 similar, one different</a:t>
            </a:r>
          </a:p>
          <a:p>
            <a:pPr marL="571500" indent="-514350">
              <a:buFont typeface="+mj-lt"/>
              <a:buAutoNum type="alphaUcPeriod"/>
            </a:pPr>
            <a:r>
              <a:rPr lang="en-US" sz="4000" dirty="0"/>
              <a:t>All the same</a:t>
            </a:r>
          </a:p>
          <a:p>
            <a:pPr marL="571500" indent="-514350">
              <a:buFont typeface="+mj-lt"/>
              <a:buAutoNum type="alphaUcPeriod"/>
            </a:pPr>
            <a:r>
              <a:rPr lang="en-US" sz="4000" dirty="0" smtClean="0"/>
              <a:t>Won</a:t>
            </a:r>
            <a:r>
              <a:rPr lang="fr-FR" sz="4000" dirty="0" smtClean="0"/>
              <a:t>'</a:t>
            </a:r>
            <a:r>
              <a:rPr lang="en-US" sz="4000" dirty="0" smtClean="0"/>
              <a:t>t compile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24" y="3770007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3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n-stewart-whhhaa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16" y="567812"/>
            <a:ext cx="7350842" cy="548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54478" y="555041"/>
            <a:ext cx="55650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kitties 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kitties.</a:t>
            </a:r>
            <a:r>
              <a:rPr lang="en-US" sz="2800" b="1" dirty="0" err="1" smtClean="0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 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  <a:p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9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54478" y="555041"/>
            <a:ext cx="55650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kitties </a:t>
            </a:r>
          </a:p>
          <a:p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kitties</a:t>
            </a:r>
            <a:r>
              <a:rPr lang="ru-RU" sz="28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fur 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  <a:p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5" name="Picture 4" descr="du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10" y="2998836"/>
            <a:ext cx="4267376" cy="29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5549" y="466550"/>
            <a:ext cx="773798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kitties</a:t>
            </a:r>
            <a:br>
              <a:rPr lang="en-US" sz="2800" dirty="0" smtClean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kitties.collect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{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it.</a:t>
            </a:r>
            <a:r>
              <a:rPr lang="en-US" sz="2800" b="1" dirty="0" err="1" smtClean="0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Menlo" charset="0"/>
              </a:rPr>
            </a:b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5549" y="466550"/>
            <a:ext cx="773798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kitties</a:t>
            </a:r>
            <a:br>
              <a:rPr lang="en-US" sz="2800" dirty="0" smtClean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kitties.collect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{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it.</a:t>
            </a:r>
            <a:r>
              <a:rPr lang="en-US" sz="2800" b="1" dirty="0" err="1" smtClean="0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Menlo" charset="0"/>
              </a:rPr>
            </a:b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514" y="2594896"/>
            <a:ext cx="7728857" cy="41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5549" y="466550"/>
            <a:ext cx="773798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kitties</a:t>
            </a:r>
            <a:br>
              <a:rPr lang="en-US" sz="2800" dirty="0" smtClean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kitties.collect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{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it.</a:t>
            </a:r>
            <a:r>
              <a:rPr lang="en-US" sz="2800" b="1" dirty="0" err="1" smtClean="0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Menlo" charset="0"/>
              </a:rPr>
            </a:b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2567697"/>
            <a:ext cx="5034950" cy="4050817"/>
          </a:xfrm>
          <a:prstGeom prst="rect">
            <a:avLst/>
          </a:prstGeom>
        </p:spPr>
      </p:pic>
      <p:pic>
        <p:nvPicPr>
          <p:cNvPr id="4" name="Picture 3" descr="rtf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20" y="2862942"/>
            <a:ext cx="3653094" cy="36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9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BTW,</a:t>
            </a:r>
            <a:endParaRPr lang="he-IL" dirty="0"/>
          </a:p>
        </p:txBody>
      </p:sp>
      <p:pic>
        <p:nvPicPr>
          <p:cNvPr id="1026" name="Picture 2" descr="https://media.azpm.org/master/img/spot/car_talk_brothers_450_2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2099782"/>
            <a:ext cx="5876925" cy="3305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0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5549" y="466550"/>
            <a:ext cx="77379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kitties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kitties.collect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{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it.</a:t>
            </a:r>
            <a:r>
              <a:rPr lang="en-US" sz="2800" b="1" dirty="0" err="1" smtClean="0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3772235"/>
            <a:ext cx="12192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Menlo" charset="0"/>
              </a:rPr>
              <a:t>public static &lt;T&gt; List&lt;T&gt; collect(Object self, Closure&lt;T&gt; transform</a:t>
            </a:r>
            <a:r>
              <a:rPr lang="en-US" sz="2200" dirty="0" smtClean="0">
                <a:solidFill>
                  <a:srgbClr val="000000"/>
                </a:solidFill>
                <a:latin typeface="Menlo" charset="0"/>
              </a:rPr>
              <a:t>) </a:t>
            </a:r>
            <a:r>
              <a:rPr lang="en-US" sz="2200" dirty="0">
                <a:solidFill>
                  <a:srgbClr val="000000"/>
                </a:solidFill>
                <a:latin typeface="Menlo" charset="0"/>
              </a:rPr>
              <a:t>{</a:t>
            </a:r>
            <a:br>
              <a:rPr lang="en-US" sz="2200" dirty="0">
                <a:solidFill>
                  <a:srgbClr val="000000"/>
                </a:solidFill>
                <a:latin typeface="Menlo" charset="0"/>
              </a:rPr>
            </a:br>
            <a:r>
              <a:rPr lang="en-US" sz="22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200" dirty="0" smtClean="0">
                <a:solidFill>
                  <a:srgbClr val="000000"/>
                </a:solidFill>
                <a:latin typeface="Menlo" charset="0"/>
              </a:rPr>
              <a:t>Collection collection = </a:t>
            </a:r>
            <a:r>
              <a:rPr lang="en-US" sz="2200" dirty="0" err="1" smtClean="0">
                <a:solidFill>
                  <a:srgbClr val="000000"/>
                </a:solidFill>
                <a:latin typeface="Menlo" charset="0"/>
              </a:rPr>
              <a:t>self.asCollection</a:t>
            </a:r>
            <a:r>
              <a:rPr lang="en-US" sz="2200" dirty="0" smtClean="0">
                <a:solidFill>
                  <a:srgbClr val="000000"/>
                </a:solidFill>
                <a:latin typeface="Menlo" charset="0"/>
              </a:rPr>
              <a:t>()</a:t>
            </a:r>
            <a:endParaRPr lang="en-US" sz="2200" dirty="0">
              <a:solidFill>
                <a:srgbClr val="000000"/>
              </a:solidFill>
              <a:latin typeface="Menlo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Menlo" charset="0"/>
              </a:rPr>
              <a:t>	…</a:t>
            </a:r>
          </a:p>
          <a:p>
            <a:r>
              <a:rPr lang="en-US" sz="2200" dirty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endParaRPr lang="en-US" sz="22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31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5549" y="466550"/>
            <a:ext cx="77379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kitties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kitties.collect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{ </a:t>
            </a:r>
            <a:r>
              <a:rPr lang="en-US" sz="2800" dirty="0" err="1" smtClean="0">
                <a:solidFill>
                  <a:srgbClr val="000000"/>
                </a:solidFill>
                <a:latin typeface="Menlo" charset="0"/>
              </a:rPr>
              <a:t>it.</a:t>
            </a:r>
            <a:r>
              <a:rPr lang="en-US" sz="2800" b="1" dirty="0" err="1" smtClean="0">
                <a:solidFill>
                  <a:srgbClr val="660E7A"/>
                </a:solidFill>
                <a:latin typeface="Menlo" charset="0"/>
              </a:rPr>
              <a:t>fur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870207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Menlo" charset="0"/>
              </a:rPr>
              <a:t>public static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Collection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asCollection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(Object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self)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{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800" b="1" dirty="0">
                <a:solidFill>
                  <a:srgbClr val="000080"/>
                </a:solidFill>
                <a:latin typeface="Menlo" charset="0"/>
              </a:rPr>
              <a:t>if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(self == </a:t>
            </a:r>
            <a:r>
              <a:rPr lang="en-US" sz="2800" b="1" dirty="0">
                <a:solidFill>
                  <a:srgbClr val="000080"/>
                </a:solidFill>
                <a:latin typeface="Menlo" charset="0"/>
              </a:rPr>
              <a:t>null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) {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2800" b="1" dirty="0">
                <a:solidFill>
                  <a:srgbClr val="000080"/>
                </a:solidFill>
                <a:latin typeface="Menlo" charset="0"/>
              </a:rPr>
              <a:t>return </a:t>
            </a: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Collections.</a:t>
            </a:r>
            <a:r>
              <a:rPr lang="en-US" sz="2800" b="1" i="1" dirty="0" err="1">
                <a:solidFill>
                  <a:srgbClr val="660E7A"/>
                </a:solidFill>
                <a:latin typeface="Menlo" charset="0"/>
              </a:rPr>
              <a:t>EMPTY_LIST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;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	…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}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1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7497" y="515712"/>
            <a:ext cx="5919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kitties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kitties*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fur 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7497" y="515712"/>
            <a:ext cx="5919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kitties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kitties*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fur 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3" name="Picture 2" descr="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871"/>
            <a:ext cx="12192000" cy="9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7497" y="515712"/>
            <a:ext cx="5919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Kitty { </a:t>
            </a: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b="1" dirty="0">
                <a:solidFill>
                  <a:srgbClr val="660E7A"/>
                </a:solidFill>
                <a:latin typeface="Menlo" charset="0"/>
              </a:rPr>
              <a:t>fur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8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kitties</a:t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Menlo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Menlo" charset="0"/>
              </a:rPr>
              <a:t> kitties*</a:t>
            </a:r>
            <a:r>
              <a:rPr lang="en-US" sz="2800" dirty="0" smtClean="0">
                <a:solidFill>
                  <a:srgbClr val="000000"/>
                </a:solidFill>
                <a:latin typeface="Menlo" charset="0"/>
              </a:rPr>
              <a:t>.</a:t>
            </a:r>
            <a:r>
              <a:rPr lang="en-US" sz="2800" b="1" dirty="0" smtClean="0">
                <a:solidFill>
                  <a:srgbClr val="660E7A"/>
                </a:solidFill>
                <a:latin typeface="Menlo" charset="0"/>
              </a:rPr>
              <a:t>fur </a:t>
            </a:r>
            <a:endParaRPr lang="en-US" sz="2800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3" name="Picture 2" descr="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1871"/>
            <a:ext cx="12192000" cy="952304"/>
          </a:xfrm>
          <a:prstGeom prst="rect">
            <a:avLst/>
          </a:prstGeom>
        </p:spPr>
      </p:pic>
      <p:pic>
        <p:nvPicPr>
          <p:cNvPr id="4" name="Picture 3" descr="rtf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9" y="2819400"/>
            <a:ext cx="3653094" cy="36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9237" y="2464214"/>
            <a:ext cx="777636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MetaBold" charset="0"/>
              </a:rPr>
              <a:t>[]</a:t>
            </a:r>
          </a:p>
          <a:p>
            <a:r>
              <a:rPr lang="en-US" sz="3200" b="1" dirty="0">
                <a:latin typeface="MetaBold" charset="0"/>
              </a:rPr>
              <a:t>null</a:t>
            </a:r>
          </a:p>
          <a:p>
            <a:r>
              <a:rPr lang="en-US" sz="3200" b="1" dirty="0">
                <a:latin typeface="MetaBold" charset="0"/>
              </a:rPr>
              <a:t>Caught: </a:t>
            </a:r>
            <a:r>
              <a:rPr lang="en-US" sz="3200" b="1" dirty="0" err="1">
                <a:latin typeface="MetaBold" charset="0"/>
              </a:rPr>
              <a:t>java.lang.NullPointerException</a:t>
            </a:r>
            <a:r>
              <a:rPr lang="en-US" sz="3200" b="1" dirty="0">
                <a:latin typeface="MetaBold" charset="0"/>
              </a:rPr>
              <a:t>: Cannot get property </a:t>
            </a:r>
            <a:r>
              <a:rPr lang="fr-FR" sz="3200" b="1" dirty="0" smtClean="0">
                <a:latin typeface="MetaBold" charset="0"/>
              </a:rPr>
              <a:t>'</a:t>
            </a:r>
            <a:r>
              <a:rPr lang="en-US" sz="3200" b="1" dirty="0" smtClean="0">
                <a:latin typeface="MetaBold" charset="0"/>
              </a:rPr>
              <a:t>fur</a:t>
            </a:r>
            <a:r>
              <a:rPr lang="fr-FR" sz="3200" b="1" dirty="0" smtClean="0">
                <a:latin typeface="MetaBold" charset="0"/>
              </a:rPr>
              <a:t>'</a:t>
            </a:r>
            <a:r>
              <a:rPr lang="en-US" sz="3200" b="1" dirty="0" smtClean="0">
                <a:latin typeface="MetaBold" charset="0"/>
              </a:rPr>
              <a:t> </a:t>
            </a:r>
            <a:r>
              <a:rPr lang="en-US" sz="3200" b="1" dirty="0">
                <a:latin typeface="MetaBold" charset="0"/>
              </a:rPr>
              <a:t>on null object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Consistency, yeah.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5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1927" y="883404"/>
            <a:ext cx="91749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/>
              <a:t>“All happy families are alike; each unhappy family is unhappy in its own way.”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7" y="2906578"/>
            <a:ext cx="2540000" cy="327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6122" y="3239145"/>
            <a:ext cx="5165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Leo </a:t>
            </a:r>
            <a:r>
              <a:rPr lang="en-US" sz="3200" dirty="0" smtClean="0"/>
              <a:t>Tolstoy, “</a:t>
            </a:r>
            <a:r>
              <a:rPr lang="en-US" sz="3200" smtClean="0"/>
              <a:t>Anna Karenina” 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92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891191"/>
            <a:ext cx="2882900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t-shirt goes to…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2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050"/>
          <a:stretch/>
        </p:blipFill>
        <p:spPr>
          <a:xfrm>
            <a:off x="1606425" y="413567"/>
            <a:ext cx="828448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8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6304" y="1477000"/>
            <a:ext cx="119725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ArrayList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&lt;String&gt;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expendables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= [</a:t>
            </a:r>
            <a:r>
              <a:rPr lang="en-US" sz="2400" b="1" dirty="0">
                <a:solidFill>
                  <a:srgbClr val="008000"/>
                </a:solidFill>
                <a:latin typeface="Menlo" charset="0"/>
              </a:rPr>
              <a:t>'Arnold'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b="1" dirty="0">
                <a:solidFill>
                  <a:srgbClr val="008000"/>
                </a:solidFill>
                <a:latin typeface="Menlo" charset="0"/>
              </a:rPr>
              <a:t>'Chuck'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b="1" dirty="0" smtClean="0">
                <a:solidFill>
                  <a:srgbClr val="008000"/>
                </a:solidFill>
                <a:latin typeface="Menlo" charset="0"/>
              </a:rPr>
              <a:t>Sly'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expendable = </a:t>
            </a:r>
            <a:r>
              <a:rPr lang="en-US" sz="2400" i="1" dirty="0">
                <a:solidFill>
                  <a:srgbClr val="808080"/>
                </a:solidFill>
                <a:latin typeface="Menlo" charset="0"/>
              </a:rPr>
              <a:t>//someone from the list</a:t>
            </a:r>
            <a:br>
              <a:rPr lang="en-US" sz="2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2400" i="1" dirty="0">
                <a:solidFill>
                  <a:srgbClr val="808080"/>
                </a:solidFill>
                <a:latin typeface="Menlo" charset="0"/>
              </a:rPr>
              <a:t/>
            </a:r>
            <a:br>
              <a:rPr lang="en-US" sz="2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2400" b="1" dirty="0">
                <a:solidFill>
                  <a:srgbClr val="000043"/>
                </a:solidFill>
                <a:latin typeface="Menl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(String hero </a:t>
            </a:r>
            <a:r>
              <a:rPr lang="en-US" sz="2400" b="1" dirty="0">
                <a:solidFill>
                  <a:srgbClr val="000043"/>
                </a:solidFill>
                <a:latin typeface="Menlo" charset="0"/>
              </a:rPr>
              <a:t>in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expendables)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{</a:t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enlo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(hero == expendable){</a:t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expendables.remove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(hero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expendables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endParaRPr lang="en-US" sz="24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0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ackboardmktg.com/wp-content/uploads/2011/11/blackboard-backgrounds-wallpapers.jpe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87179"/>
            <a:ext cx="10515600" cy="6203091"/>
          </a:xfrm>
        </p:spPr>
        <p:txBody>
          <a:bodyPr>
            <a:normAutofit fontScale="92500" lnSpcReduction="20000"/>
          </a:bodyPr>
          <a:lstStyle/>
          <a:p>
            <a:pPr marL="914377" indent="-914377">
              <a:buFont typeface="+mj-lt"/>
              <a:buAutoNum type="arabicPeriod"/>
            </a:pPr>
            <a:r>
              <a:rPr lang="en-US" sz="5300" b="0" dirty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Two entertaining guys on stage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b="0" dirty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Funny Puzzling questions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b="0" dirty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You think and vote</a:t>
            </a:r>
          </a:p>
          <a:p>
            <a:pPr marL="914377" indent="-914377">
              <a:buFont typeface="+mj-lt"/>
              <a:buAutoNum type="arabicPeriod"/>
            </a:pPr>
            <a:r>
              <a:rPr lang="en-US" sz="5300" b="0" dirty="0" smtClean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Awesome Groovy t-shirts fly in the air</a:t>
            </a:r>
            <a:endParaRPr lang="en-US" sz="5300" b="0" dirty="0">
              <a:ln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  <a:p>
            <a:pPr marL="914377" indent="-914377">
              <a:buFont typeface="+mj-lt"/>
              <a:buAutoNum type="arabicPeriod"/>
            </a:pPr>
            <a:r>
              <a:rPr lang="en-US" sz="5300" b="0" dirty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Official twitter handle!</a:t>
            </a:r>
            <a:r>
              <a:rPr lang="ru-RU" sz="5300" b="0" dirty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/>
            </a:r>
            <a:br>
              <a:rPr lang="ru-RU" sz="5300" b="0" dirty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</a:br>
            <a:r>
              <a:rPr lang="ru-RU" sz="5300" b="0" dirty="0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 </a:t>
            </a:r>
            <a:r>
              <a:rPr lang="en-US" sz="5300" b="0" dirty="0" err="1">
                <a:ln>
                  <a:noFill/>
                </a:ln>
                <a:solidFill>
                  <a:schemeClr val="bg1"/>
                </a:solidFill>
                <a:latin typeface="DS Eraser Cyr" panose="04000500000000000000" pitchFamily="82" charset="0"/>
              </a:rPr>
              <a:t>groovypuzzlers</a:t>
            </a:r>
            <a:endParaRPr lang="en-US" sz="5300" b="0" dirty="0">
              <a:ln>
                <a:noFill/>
              </a:ln>
              <a:solidFill>
                <a:schemeClr val="bg1"/>
              </a:solidFill>
              <a:latin typeface="DS Eraser Cyr" panose="04000500000000000000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230" y="5875842"/>
            <a:ext cx="476316" cy="5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236361"/>
            <a:ext cx="119725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ArrayList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&lt;String&gt;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expendables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= [</a:t>
            </a:r>
            <a:r>
              <a:rPr lang="en-US" sz="2400" b="1" dirty="0">
                <a:solidFill>
                  <a:srgbClr val="008000"/>
                </a:solidFill>
                <a:latin typeface="Menlo" charset="0"/>
              </a:rPr>
              <a:t>'Arnold'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b="1" dirty="0">
                <a:solidFill>
                  <a:srgbClr val="008000"/>
                </a:solidFill>
                <a:latin typeface="Menlo" charset="0"/>
              </a:rPr>
              <a:t>'Chuck'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2400" b="1" dirty="0" smtClean="0">
                <a:solidFill>
                  <a:srgbClr val="008000"/>
                </a:solidFill>
                <a:latin typeface="Menlo" charset="0"/>
              </a:rPr>
              <a:t>Sly'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]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24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expendable = </a:t>
            </a:r>
            <a:r>
              <a:rPr lang="en-US" sz="2400" i="1" dirty="0">
                <a:solidFill>
                  <a:srgbClr val="808080"/>
                </a:solidFill>
                <a:latin typeface="Menlo" charset="0"/>
              </a:rPr>
              <a:t>//someone from the list</a:t>
            </a:r>
            <a:br>
              <a:rPr lang="en-US" sz="2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2400" i="1" dirty="0">
                <a:solidFill>
                  <a:srgbClr val="808080"/>
                </a:solidFill>
                <a:latin typeface="Menlo" charset="0"/>
              </a:rPr>
              <a:t/>
            </a:r>
            <a:br>
              <a:rPr lang="en-US" sz="2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2400" b="1" dirty="0">
                <a:solidFill>
                  <a:srgbClr val="000043"/>
                </a:solidFill>
                <a:latin typeface="Menl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(String hero </a:t>
            </a:r>
            <a:r>
              <a:rPr lang="en-US" sz="2400" b="1" dirty="0">
                <a:solidFill>
                  <a:srgbClr val="000043"/>
                </a:solidFill>
                <a:latin typeface="Menlo" charset="0"/>
              </a:rPr>
              <a:t>in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expendables) 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{</a:t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2400" b="1" dirty="0">
                <a:solidFill>
                  <a:srgbClr val="000043"/>
                </a:solidFill>
                <a:latin typeface="Menlo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(hero == expendable){</a:t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			</a:t>
            </a:r>
            <a:r>
              <a:rPr lang="en-US" sz="2400" dirty="0" err="1" smtClean="0">
                <a:solidFill>
                  <a:srgbClr val="000000"/>
                </a:solidFill>
                <a:latin typeface="Menlo" charset="0"/>
              </a:rPr>
              <a:t>expendables.remove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(hero)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Menlo" charset="0"/>
              </a:rPr>
            </a:br>
            <a:r>
              <a:rPr lang="en-US" sz="24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enlo" charset="0"/>
              </a:rPr>
              <a:t>expendables</a:t>
            </a:r>
            <a:endParaRPr lang="en-US" sz="2400" dirty="0">
              <a:solidFill>
                <a:srgbClr val="000000"/>
              </a:solidFill>
              <a:latin typeface="Menlo" charset="0"/>
            </a:endParaRPr>
          </a:p>
          <a:p>
            <a:endParaRPr lang="en-US" sz="2400" dirty="0">
              <a:latin typeface="Times New Roman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451600" y="3498045"/>
            <a:ext cx="5326663" cy="281269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4400" b="1" dirty="0" smtClean="0">
                <a:solidFill>
                  <a:srgbClr val="418422"/>
                </a:solidFill>
                <a:latin typeface="MetaBold" charset="0"/>
              </a:rPr>
              <a:t>Can</a:t>
            </a:r>
            <a:r>
              <a:rPr lang="fr-FR" sz="4400" b="1" dirty="0" smtClean="0">
                <a:solidFill>
                  <a:srgbClr val="418422"/>
                </a:solidFill>
                <a:latin typeface="MetaBold" charset="0"/>
              </a:rPr>
              <a:t>'</a:t>
            </a:r>
            <a:r>
              <a:rPr lang="en-US" sz="4400" b="1" dirty="0" smtClean="0">
                <a:solidFill>
                  <a:srgbClr val="418422"/>
                </a:solidFill>
                <a:latin typeface="MetaBold" charset="0"/>
              </a:rPr>
              <a:t>t avoid CME</a:t>
            </a:r>
            <a:endParaRPr lang="en-US" sz="4400" b="1" dirty="0">
              <a:solidFill>
                <a:srgbClr val="418422"/>
              </a:solidFill>
              <a:latin typeface="MetaBold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sz="4400" b="1" dirty="0">
                <a:solidFill>
                  <a:srgbClr val="418422"/>
                </a:solidFill>
                <a:latin typeface="MetaBold" charset="0"/>
              </a:rPr>
              <a:t>Arnold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400" b="1" dirty="0">
                <a:solidFill>
                  <a:srgbClr val="418422"/>
                </a:solidFill>
                <a:latin typeface="MetaBold" charset="0"/>
              </a:rPr>
              <a:t>Chuck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4400" b="1" dirty="0" smtClean="0">
                <a:solidFill>
                  <a:srgbClr val="418422"/>
                </a:solidFill>
                <a:latin typeface="MetaBold" charset="0"/>
              </a:rPr>
              <a:t>Sly</a:t>
            </a:r>
            <a:endParaRPr lang="en-US" sz="4400" b="1" dirty="0">
              <a:solidFill>
                <a:srgbClr val="418422"/>
              </a:solidFill>
              <a:latin typeface="MetaBold" charset="0"/>
            </a:endParaRPr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269921" y="275449"/>
            <a:ext cx="11508342" cy="19609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 smtClean="0">
                <a:solidFill>
                  <a:srgbClr val="418422"/>
                </a:solidFill>
                <a:latin typeface="MetaBold" charset="0"/>
              </a:rPr>
              <a:t>Which one won’t cause a </a:t>
            </a:r>
            <a:r>
              <a:rPr lang="en-US" sz="4800" b="1" dirty="0" err="1" smtClean="0">
                <a:solidFill>
                  <a:srgbClr val="418422"/>
                </a:solidFill>
                <a:latin typeface="MetaBold" charset="0"/>
              </a:rPr>
              <a:t>ConcurrentModificationException</a:t>
            </a:r>
            <a:r>
              <a:rPr lang="ru-RU" sz="4800" b="1" dirty="0" smtClean="0">
                <a:solidFill>
                  <a:srgbClr val="418422"/>
                </a:solidFill>
                <a:latin typeface="MetaBold" charset="0"/>
              </a:rPr>
              <a:t>?</a:t>
            </a:r>
            <a:endParaRPr lang="en-US" sz="4800" b="1" dirty="0" smtClean="0">
              <a:solidFill>
                <a:srgbClr val="418422"/>
              </a:solidFill>
              <a:latin typeface="Meta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64" y="4936381"/>
            <a:ext cx="190526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0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mblr_mul4oz3C2i1rdutw3o1_4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52" y="526765"/>
            <a:ext cx="7219704" cy="3880591"/>
          </a:xfrm>
          <a:prstGeom prst="rect">
            <a:avLst/>
          </a:prstGeom>
        </p:spPr>
      </p:pic>
      <p:pic>
        <p:nvPicPr>
          <p:cNvPr id="3" name="Picture 2" descr="stallone-facepal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8" y="3148112"/>
            <a:ext cx="5978187" cy="35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03" y="-3797"/>
            <a:ext cx="10365778" cy="6883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1891" y="1"/>
            <a:ext cx="9788252" cy="83099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4800" cap="all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ConcurrentModificationException</a:t>
            </a:r>
            <a:r>
              <a:rPr lang="en-US" sz="48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?</a:t>
            </a:r>
            <a:endParaRPr lang="en-US" sz="48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1423" y="5657673"/>
            <a:ext cx="9789154" cy="110799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sz="6600" cap="all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Nope, Never heard about it.</a:t>
            </a:r>
            <a:endParaRPr lang="en-US" sz="6600" cap="all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3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12192000" cy="5289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been warned.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9396" y="5538794"/>
            <a:ext cx="11820243" cy="1168019"/>
          </a:xfrm>
          <a:prstGeom prst="rect">
            <a:avLst/>
          </a:prstGeom>
          <a:solidFill>
            <a:srgbClr val="FFFF00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MetaBo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9395" y="5992238"/>
            <a:ext cx="1495395" cy="350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5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476744"/>
            <a:ext cx="118872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000000"/>
                </a:solidFill>
                <a:latin typeface="Menlo" charset="0"/>
              </a:rPr>
              <a:t>List expendables = 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Arrays.</a:t>
            </a:r>
            <a:r>
              <a:rPr lang="en-US" sz="1900" i="1" dirty="0" err="1">
                <a:solidFill>
                  <a:srgbClr val="000000"/>
                </a:solidFill>
                <a:latin typeface="Menlo" charset="0"/>
              </a:rPr>
              <a:t>asList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b="1" dirty="0">
                <a:solidFill>
                  <a:srgbClr val="000080"/>
                </a:solidFill>
                <a:latin typeface="Menlo" charset="0"/>
              </a:rPr>
              <a:t>new 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String[]{</a:t>
            </a:r>
            <a:r>
              <a:rPr lang="en-US" sz="1900" b="1" dirty="0">
                <a:solidFill>
                  <a:srgbClr val="008000"/>
                </a:solidFill>
                <a:latin typeface="Menlo" charset="0"/>
              </a:rPr>
              <a:t>"Arnold"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900" b="1" dirty="0">
                <a:solidFill>
                  <a:srgbClr val="008000"/>
                </a:solidFill>
                <a:latin typeface="Menlo" charset="0"/>
              </a:rPr>
              <a:t>"Chuck"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900" b="1" dirty="0" smtClean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2000" b="1" dirty="0">
                <a:solidFill>
                  <a:srgbClr val="008000"/>
                </a:solidFill>
                <a:latin typeface="Menlo" charset="0"/>
              </a:rPr>
              <a:t> </a:t>
            </a:r>
            <a:r>
              <a:rPr lang="en-US" sz="2000" b="1" dirty="0" smtClean="0">
                <a:solidFill>
                  <a:srgbClr val="008000"/>
                </a:solidFill>
                <a:latin typeface="Menlo" charset="0"/>
              </a:rPr>
              <a:t>Sly</a:t>
            </a:r>
            <a:r>
              <a:rPr lang="en-US" sz="1900" b="1" dirty="0" smtClean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1900" dirty="0" smtClean="0">
                <a:solidFill>
                  <a:srgbClr val="000000"/>
                </a:solidFill>
                <a:latin typeface="Menlo" charset="0"/>
              </a:rPr>
              <a:t>});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String expendable = </a:t>
            </a:r>
            <a:r>
              <a:rPr lang="en-US" sz="1900" b="1" dirty="0">
                <a:solidFill>
                  <a:srgbClr val="008000"/>
                </a:solidFill>
                <a:latin typeface="Menlo" charset="0"/>
              </a:rPr>
              <a:t>"Chuck"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Iterator iterator = 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expendables.iterator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b="1" dirty="0">
                <a:solidFill>
                  <a:srgbClr val="000080"/>
                </a:solidFill>
                <a:latin typeface="Menlo" charset="0"/>
              </a:rPr>
              <a:t>while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iterator.hasNext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String hero = (String)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iterator.next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900" b="1" dirty="0">
                <a:solidFill>
                  <a:srgbClr val="000080"/>
                </a:solidFill>
                <a:latin typeface="Menlo" charset="0"/>
              </a:rPr>
              <a:t>if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hero.equals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(expendable))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expendables.remove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(hero);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decompile this, baby!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04" y="233416"/>
            <a:ext cx="11887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smtClean="0">
                <a:solidFill>
                  <a:srgbClr val="000080"/>
                </a:solidFill>
                <a:latin typeface="Menlo" charset="0"/>
              </a:rPr>
              <a:t>while</a:t>
            </a:r>
            <a:r>
              <a:rPr lang="en-US" sz="19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 smtClean="0">
                <a:solidFill>
                  <a:srgbClr val="000000"/>
                </a:solidFill>
                <a:latin typeface="Menlo" charset="0"/>
              </a:rPr>
              <a:t>iterator.hasNext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String hero = (String)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iterator.next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900" b="1" dirty="0">
                <a:solidFill>
                  <a:srgbClr val="000080"/>
                </a:solidFill>
                <a:latin typeface="Menlo" charset="0"/>
              </a:rPr>
              <a:t>if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hero.equals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(expendable))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fr-FR" sz="2000" i="1" dirty="0">
                <a:solidFill>
                  <a:srgbClr val="808080"/>
                </a:solidFill>
                <a:latin typeface="Menlo" charset="0"/>
              </a:rPr>
              <a:t> //      </a:t>
            </a:r>
            <a:r>
              <a:rPr lang="fr-FR" sz="2000" i="1" dirty="0" err="1">
                <a:solidFill>
                  <a:srgbClr val="808080"/>
                </a:solidFill>
                <a:latin typeface="Menlo" charset="0"/>
              </a:rPr>
              <a:t>expendables.remove</a:t>
            </a:r>
            <a:r>
              <a:rPr lang="fr-FR" sz="2000" i="1" dirty="0">
                <a:solidFill>
                  <a:srgbClr val="808080"/>
                </a:solidFill>
                <a:latin typeface="Menlo" charset="0"/>
              </a:rPr>
              <a:t>(</a:t>
            </a:r>
            <a:r>
              <a:rPr lang="fr-FR" sz="2000" i="1" dirty="0" err="1">
                <a:solidFill>
                  <a:srgbClr val="808080"/>
                </a:solidFill>
                <a:latin typeface="Menlo" charset="0"/>
              </a:rPr>
              <a:t>hero</a:t>
            </a:r>
            <a:r>
              <a:rPr lang="fr-FR" sz="2000" i="1" dirty="0">
                <a:solidFill>
                  <a:srgbClr val="808080"/>
                </a:solidFill>
                <a:latin typeface="Menlo" charset="0"/>
              </a:rPr>
              <a:t>); 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95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04" y="233416"/>
            <a:ext cx="11887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smtClean="0">
                <a:solidFill>
                  <a:srgbClr val="000080"/>
                </a:solidFill>
                <a:latin typeface="Menlo" charset="0"/>
              </a:rPr>
              <a:t>while</a:t>
            </a:r>
            <a:r>
              <a:rPr lang="en-US" sz="19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 smtClean="0">
                <a:solidFill>
                  <a:srgbClr val="000000"/>
                </a:solidFill>
                <a:latin typeface="Menlo" charset="0"/>
              </a:rPr>
              <a:t>iterator.hasNext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String hero = (String)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iterator.next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900" b="1" dirty="0">
                <a:solidFill>
                  <a:srgbClr val="000080"/>
                </a:solidFill>
                <a:latin typeface="Menlo" charset="0"/>
              </a:rPr>
              <a:t>if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hero.equals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(expendable))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fr-FR" sz="2000" i="1" dirty="0">
                <a:solidFill>
                  <a:srgbClr val="808080"/>
                </a:solidFill>
                <a:latin typeface="Menlo" charset="0"/>
              </a:rPr>
              <a:t> //      </a:t>
            </a:r>
            <a:r>
              <a:rPr lang="fr-FR" sz="2000" i="1" dirty="0" err="1">
                <a:solidFill>
                  <a:srgbClr val="808080"/>
                </a:solidFill>
                <a:latin typeface="Menlo" charset="0"/>
              </a:rPr>
              <a:t>expendables.remove</a:t>
            </a:r>
            <a:r>
              <a:rPr lang="fr-FR" sz="2000" i="1" dirty="0">
                <a:solidFill>
                  <a:srgbClr val="808080"/>
                </a:solidFill>
                <a:latin typeface="Menlo" charset="0"/>
              </a:rPr>
              <a:t>(</a:t>
            </a:r>
            <a:r>
              <a:rPr lang="fr-FR" sz="2000" i="1" dirty="0" err="1">
                <a:solidFill>
                  <a:srgbClr val="808080"/>
                </a:solidFill>
                <a:latin typeface="Menlo" charset="0"/>
              </a:rPr>
              <a:t>hero</a:t>
            </a:r>
            <a:r>
              <a:rPr lang="fr-FR" sz="2000" i="1" dirty="0">
                <a:solidFill>
                  <a:srgbClr val="808080"/>
                </a:solidFill>
                <a:latin typeface="Menlo" charset="0"/>
              </a:rPr>
              <a:t>); 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304" y="22256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</a:t>
            </a:r>
            <a:r>
              <a:rPr lang="en-US" dirty="0">
                <a:solidFill>
                  <a:srgbClr val="20999D"/>
                </a:solidFill>
                <a:latin typeface="Menlo" charset="0"/>
              </a:rPr>
              <a:t>E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next()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checkForComodification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80"/>
                </a:solidFill>
                <a:latin typeface="Menlo" charset="0"/>
              </a:rPr>
              <a:t>    </a:t>
            </a:r>
            <a:r>
              <a:rPr lang="en-US" b="1" dirty="0" smtClean="0">
                <a:solidFill>
                  <a:srgbClr val="000080"/>
                </a:solidFill>
                <a:latin typeface="Menlo" charset="0"/>
              </a:rPr>
              <a:t>…</a:t>
            </a:r>
          </a:p>
          <a:p>
            <a:r>
              <a:rPr lang="pt-BR" b="1" dirty="0" smtClean="0">
                <a:solidFill>
                  <a:srgbClr val="660E7A"/>
                </a:solidFill>
                <a:latin typeface="Menlo" charset="0"/>
              </a:rPr>
              <a:t>    cursor </a:t>
            </a:r>
            <a:r>
              <a:rPr lang="pt-BR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pt-BR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pt-BR" dirty="0">
                <a:solidFill>
                  <a:srgbClr val="000000"/>
                </a:solidFill>
                <a:latin typeface="Menlo" charset="0"/>
              </a:rPr>
              <a:t> + </a:t>
            </a:r>
            <a:r>
              <a:rPr lang="pt-BR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pt-BR" dirty="0" smtClean="0">
                <a:solidFill>
                  <a:srgbClr val="000000"/>
                </a:solidFill>
                <a:latin typeface="Menlo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2304" y="1217404"/>
            <a:ext cx="5186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323232"/>
                </a:solidFill>
                <a:latin typeface="MetaBold" charset="0"/>
              </a:rPr>
              <a:t>Modifications are only checked in the next cycle</a:t>
            </a:r>
            <a:endParaRPr lang="en-US" sz="3600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4230626" y="1817569"/>
            <a:ext cx="2011678" cy="9378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03376" y="3082453"/>
            <a:ext cx="5725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323232"/>
                </a:solidFill>
                <a:latin typeface="MetaBold" charset="0"/>
              </a:rPr>
              <a:t>Getting ready for </a:t>
            </a:r>
            <a:r>
              <a:rPr lang="en-US" sz="3600" dirty="0" err="1" smtClean="0">
                <a:solidFill>
                  <a:srgbClr val="323232"/>
                </a:solidFill>
                <a:latin typeface="MetaBold" charset="0"/>
              </a:rPr>
              <a:t>hasNext</a:t>
            </a:r>
            <a:r>
              <a:rPr lang="en-US" sz="3600" dirty="0" smtClean="0">
                <a:solidFill>
                  <a:srgbClr val="323232"/>
                </a:solidFill>
                <a:latin typeface="MetaBold" charset="0"/>
              </a:rPr>
              <a:t>() check in the next cycle</a:t>
            </a:r>
            <a:endParaRPr lang="en-US" sz="3600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926082" y="3317148"/>
            <a:ext cx="2777294" cy="3654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6304" y="4241982"/>
            <a:ext cx="4169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</a:t>
            </a:r>
            <a:r>
              <a:rPr lang="en-US" b="1" dirty="0" err="1">
                <a:solidFill>
                  <a:srgbClr val="000080"/>
                </a:solidFill>
                <a:latin typeface="Menlo" charset="0"/>
              </a:rPr>
              <a:t>boolean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hasNext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return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cursor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!= size();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0420" y="4947503"/>
            <a:ext cx="673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323232"/>
                </a:solidFill>
                <a:latin typeface="MetaBold" charset="0"/>
              </a:rPr>
              <a:t>Exit on last element +1 == size()</a:t>
            </a:r>
            <a:endParaRPr lang="en-US" sz="3600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2926082" y="4947506"/>
            <a:ext cx="2374338" cy="3231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0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04" y="233416"/>
            <a:ext cx="118872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smtClean="0">
                <a:solidFill>
                  <a:srgbClr val="000080"/>
                </a:solidFill>
                <a:latin typeface="Menlo" charset="0"/>
              </a:rPr>
              <a:t>while</a:t>
            </a:r>
            <a:r>
              <a:rPr lang="en-US" sz="19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 smtClean="0">
                <a:solidFill>
                  <a:srgbClr val="000000"/>
                </a:solidFill>
                <a:latin typeface="Menlo" charset="0"/>
              </a:rPr>
              <a:t>iterator.hasNext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String hero = (String)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iterator.next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900" b="1" dirty="0">
                <a:solidFill>
                  <a:srgbClr val="000080"/>
                </a:solidFill>
                <a:latin typeface="Menlo" charset="0"/>
              </a:rPr>
              <a:t>if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hero.equals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(expendable))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fr-FR" sz="2000" i="1" dirty="0">
                <a:solidFill>
                  <a:srgbClr val="808080"/>
                </a:solidFill>
                <a:latin typeface="Menlo" charset="0"/>
              </a:rPr>
              <a:t>//      </a:t>
            </a:r>
            <a:r>
              <a:rPr lang="fr-FR" sz="2000" i="1" dirty="0" err="1">
                <a:solidFill>
                  <a:srgbClr val="808080"/>
                </a:solidFill>
                <a:latin typeface="Menlo" charset="0"/>
              </a:rPr>
              <a:t>expendables.remove</a:t>
            </a:r>
            <a:r>
              <a:rPr lang="fr-FR" sz="2000" i="1" dirty="0">
                <a:solidFill>
                  <a:srgbClr val="808080"/>
                </a:solidFill>
                <a:latin typeface="Menlo" charset="0"/>
              </a:rPr>
              <a:t>(</a:t>
            </a:r>
            <a:r>
              <a:rPr lang="fr-FR" sz="2000" i="1" dirty="0" err="1">
                <a:solidFill>
                  <a:srgbClr val="808080"/>
                </a:solidFill>
                <a:latin typeface="Menlo" charset="0"/>
              </a:rPr>
              <a:t>hero</a:t>
            </a:r>
            <a:r>
              <a:rPr lang="fr-FR" sz="2000" i="1" dirty="0">
                <a:solidFill>
                  <a:srgbClr val="808080"/>
                </a:solidFill>
                <a:latin typeface="Menlo" charset="0"/>
              </a:rPr>
              <a:t>); 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304" y="22256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</a:t>
            </a:r>
            <a:r>
              <a:rPr lang="en-US" dirty="0">
                <a:solidFill>
                  <a:srgbClr val="20999D"/>
                </a:solidFill>
                <a:latin typeface="Menlo" charset="0"/>
              </a:rPr>
              <a:t>E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next()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checkForComodification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80"/>
                </a:solidFill>
                <a:latin typeface="Menlo" charset="0"/>
              </a:rPr>
              <a:t>    </a:t>
            </a:r>
            <a:r>
              <a:rPr lang="en-US" b="1" dirty="0" smtClean="0">
                <a:solidFill>
                  <a:srgbClr val="000080"/>
                </a:solidFill>
                <a:latin typeface="Menlo" charset="0"/>
              </a:rPr>
              <a:t>…</a:t>
            </a:r>
          </a:p>
          <a:p>
            <a:r>
              <a:rPr lang="pt-BR" b="1" dirty="0" smtClean="0">
                <a:solidFill>
                  <a:srgbClr val="660E7A"/>
                </a:solidFill>
                <a:latin typeface="Menlo" charset="0"/>
              </a:rPr>
              <a:t>    cursor </a:t>
            </a:r>
            <a:r>
              <a:rPr lang="pt-BR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pt-BR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pt-BR" dirty="0">
                <a:solidFill>
                  <a:srgbClr val="000000"/>
                </a:solidFill>
                <a:latin typeface="Menlo" charset="0"/>
              </a:rPr>
              <a:t> + </a:t>
            </a:r>
            <a:r>
              <a:rPr lang="pt-BR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pt-BR" dirty="0" smtClean="0">
                <a:solidFill>
                  <a:srgbClr val="000000"/>
                </a:solidFill>
                <a:latin typeface="Menlo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46304" y="4241982"/>
            <a:ext cx="4169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</a:t>
            </a:r>
            <a:r>
              <a:rPr lang="en-US" b="1" dirty="0" err="1">
                <a:solidFill>
                  <a:srgbClr val="000080"/>
                </a:solidFill>
                <a:latin typeface="Menlo" charset="0"/>
              </a:rPr>
              <a:t>boolean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hasNext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return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cursor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!= size();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3328" y="3041653"/>
            <a:ext cx="5770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After Sly cursor is 3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3011424" y="3304034"/>
            <a:ext cx="3041904" cy="607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2304" y="4842146"/>
            <a:ext cx="518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And size is 3 as well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3011424" y="4888992"/>
            <a:ext cx="3230880" cy="2763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88355" y="5981302"/>
            <a:ext cx="704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All good. Now let’s mess with it.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01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04" y="233416"/>
            <a:ext cx="11887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smtClean="0">
                <a:solidFill>
                  <a:srgbClr val="000080"/>
                </a:solidFill>
                <a:latin typeface="Menlo" charset="0"/>
              </a:rPr>
              <a:t>while</a:t>
            </a:r>
            <a:r>
              <a:rPr lang="en-US" sz="1900" dirty="0" smtClean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 smtClean="0">
                <a:solidFill>
                  <a:srgbClr val="000000"/>
                </a:solidFill>
                <a:latin typeface="Menlo" charset="0"/>
              </a:rPr>
              <a:t>iterator.hasNext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String hero = (String)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iterator.next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900" b="1" dirty="0">
                <a:solidFill>
                  <a:srgbClr val="000080"/>
                </a:solidFill>
                <a:latin typeface="Menlo" charset="0"/>
              </a:rPr>
              <a:t>if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hero.equals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(expendable)) {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sz="1900" dirty="0" err="1">
                <a:solidFill>
                  <a:srgbClr val="000000"/>
                </a:solidFill>
                <a:latin typeface="Menlo" charset="0"/>
              </a:rPr>
              <a:t>expendables.remove</a:t>
            </a:r>
            <a:r>
              <a:rPr lang="en-US" sz="1900" dirty="0">
                <a:solidFill>
                  <a:srgbClr val="000000"/>
                </a:solidFill>
                <a:latin typeface="Menlo" charset="0"/>
              </a:rPr>
              <a:t>(hero);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sz="1900" dirty="0">
                <a:solidFill>
                  <a:srgbClr val="000000"/>
                </a:solidFill>
                <a:latin typeface="Menlo" charset="0"/>
              </a:rPr>
            </a:br>
            <a:r>
              <a:rPr lang="en-US" sz="19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304" y="22256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</a:t>
            </a:r>
            <a:r>
              <a:rPr lang="en-US" dirty="0">
                <a:solidFill>
                  <a:srgbClr val="20999D"/>
                </a:solidFill>
                <a:latin typeface="Menlo" charset="0"/>
              </a:rPr>
              <a:t>E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next()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checkForComodification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80"/>
                </a:solidFill>
                <a:latin typeface="Menlo" charset="0"/>
              </a:rPr>
              <a:t>    </a:t>
            </a:r>
            <a:r>
              <a:rPr lang="en-US" b="1" dirty="0" smtClean="0">
                <a:solidFill>
                  <a:srgbClr val="000080"/>
                </a:solidFill>
                <a:latin typeface="Menlo" charset="0"/>
              </a:rPr>
              <a:t>…</a:t>
            </a:r>
          </a:p>
          <a:p>
            <a:r>
              <a:rPr lang="pt-BR" b="1" dirty="0" smtClean="0">
                <a:solidFill>
                  <a:srgbClr val="660E7A"/>
                </a:solidFill>
                <a:latin typeface="Menlo" charset="0"/>
              </a:rPr>
              <a:t>    cursor </a:t>
            </a:r>
            <a:r>
              <a:rPr lang="pt-BR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pt-BR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pt-BR" dirty="0">
                <a:solidFill>
                  <a:srgbClr val="000000"/>
                </a:solidFill>
                <a:latin typeface="Menlo" charset="0"/>
              </a:rPr>
              <a:t> + </a:t>
            </a:r>
            <a:r>
              <a:rPr lang="pt-BR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pt-BR" dirty="0" smtClean="0">
                <a:solidFill>
                  <a:srgbClr val="000000"/>
                </a:solidFill>
                <a:latin typeface="Menlo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46304" y="4241982"/>
            <a:ext cx="4169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Menlo" charset="0"/>
              </a:rPr>
              <a:t>public </a:t>
            </a:r>
            <a:r>
              <a:rPr lang="en-US" b="1" dirty="0" err="1">
                <a:solidFill>
                  <a:srgbClr val="000080"/>
                </a:solidFill>
                <a:latin typeface="Menlo" charset="0"/>
              </a:rPr>
              <a:t>boolean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hasNext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Menlo" charset="0"/>
              </a:rPr>
              <a:t>return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cursor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!= size();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53328" y="3041653"/>
            <a:ext cx="5650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After Chuck the cursor is 2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11424" y="3304033"/>
            <a:ext cx="3041904" cy="607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42304" y="4842146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And now the size now is 2!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011424" y="4888992"/>
            <a:ext cx="3230880" cy="2763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6304" y="6072508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It won’t get to the next() to </a:t>
            </a:r>
            <a:r>
              <a:rPr lang="en-US" sz="3600" b="1" dirty="0">
                <a:solidFill>
                  <a:srgbClr val="323232"/>
                </a:solidFill>
                <a:latin typeface="MetaBold" charset="0"/>
              </a:rPr>
              <a:t>run </a:t>
            </a:r>
            <a:r>
              <a:rPr lang="en-US" sz="3600" b="1" dirty="0" err="1" smtClean="0">
                <a:solidFill>
                  <a:srgbClr val="323232"/>
                </a:solidFill>
                <a:latin typeface="MetaBold" charset="0"/>
              </a:rPr>
              <a:t>checkForComodification</a:t>
            </a:r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!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3328" y="4018237"/>
            <a:ext cx="613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23232"/>
                </a:solidFill>
                <a:latin typeface="MetaBold" charset="0"/>
              </a:rPr>
              <a:t>Then we remove the element</a:t>
            </a:r>
            <a:endParaRPr lang="en-US" sz="3600" b="1" dirty="0">
              <a:solidFill>
                <a:srgbClr val="323232"/>
              </a:solidFill>
              <a:latin typeface="MetaBold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11296" y="1494501"/>
            <a:ext cx="2542032" cy="28469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9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Hey, what about me?!</a:t>
            </a:r>
            <a:endParaRPr lang="en-US" dirty="0"/>
          </a:p>
        </p:txBody>
      </p:sp>
      <p:pic>
        <p:nvPicPr>
          <p:cNvPr id="19458" name="Picture 2" descr="http://i.imgur.com/zLJrCI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6" y="1889759"/>
            <a:ext cx="10471404" cy="43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ringOne2015-Blanks">
  <a:themeElements>
    <a:clrScheme name="S2GX - 2015">
      <a:dk1>
        <a:srgbClr val="333333"/>
      </a:dk1>
      <a:lt1>
        <a:sysClr val="window" lastClr="FFFFFF"/>
      </a:lt1>
      <a:dk2>
        <a:srgbClr val="6DB33F"/>
      </a:dk2>
      <a:lt2>
        <a:srgbClr val="EEEEEE"/>
      </a:lt2>
      <a:accent1>
        <a:srgbClr val="40AD64"/>
      </a:accent1>
      <a:accent2>
        <a:srgbClr val="4DACA9"/>
      </a:accent2>
      <a:accent3>
        <a:srgbClr val="3F81B3"/>
      </a:accent3>
      <a:accent4>
        <a:srgbClr val="7D4E80"/>
      </a:accent4>
      <a:accent5>
        <a:srgbClr val="DA6666"/>
      </a:accent5>
      <a:accent6>
        <a:srgbClr val="E2A12F"/>
      </a:accent6>
      <a:hlink>
        <a:srgbClr val="3F81B3"/>
      </a:hlink>
      <a:folHlink>
        <a:srgbClr val="3F81B3"/>
      </a:folHlink>
    </a:clrScheme>
    <a:fontScheme name="Custom 1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ringOne2015-1">
  <a:themeElements>
    <a:clrScheme name="S2GX - 2015">
      <a:dk1>
        <a:srgbClr val="535353"/>
      </a:dk1>
      <a:lt1>
        <a:sysClr val="window" lastClr="FFFFFF"/>
      </a:lt1>
      <a:dk2>
        <a:srgbClr val="0C3064"/>
      </a:dk2>
      <a:lt2>
        <a:srgbClr val="9CD179"/>
      </a:lt2>
      <a:accent1>
        <a:srgbClr val="292929"/>
      </a:accent1>
      <a:accent2>
        <a:srgbClr val="0C3064"/>
      </a:accent2>
      <a:accent3>
        <a:srgbClr val="9CD179"/>
      </a:accent3>
      <a:accent4>
        <a:srgbClr val="535353"/>
      </a:accent4>
      <a:accent5>
        <a:srgbClr val="2661A8"/>
      </a:accent5>
      <a:accent6>
        <a:srgbClr val="950000"/>
      </a:accent6>
      <a:hlink>
        <a:srgbClr val="72A3D3"/>
      </a:hlink>
      <a:folHlink>
        <a:srgbClr val="3F81B3"/>
      </a:folHlink>
    </a:clrScheme>
    <a:fontScheme name="Custom 1">
      <a:majorFont>
        <a:latin typeface="Domine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C306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Managing Modular Software for your NuGet, C++ and Java Developm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SpringOne2GX_2015_Wide_TMPLT</Template>
  <TotalTime>29009</TotalTime>
  <Words>1505</Words>
  <Application>Microsoft Macintosh PowerPoint</Application>
  <PresentationFormat>Widescreen</PresentationFormat>
  <Paragraphs>389</Paragraphs>
  <Slides>139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139</vt:i4>
      </vt:variant>
    </vt:vector>
  </HeadingPairs>
  <TitlesOfParts>
    <vt:vector size="154" baseType="lpstr">
      <vt:lpstr>Calibri</vt:lpstr>
      <vt:lpstr>Courier New</vt:lpstr>
      <vt:lpstr>DS Eraser Cyr</vt:lpstr>
      <vt:lpstr>Helvetica Neue Light</vt:lpstr>
      <vt:lpstr>Impact</vt:lpstr>
      <vt:lpstr>Menlo</vt:lpstr>
      <vt:lpstr>MetaBold</vt:lpstr>
      <vt:lpstr>ＭＳ Ｐゴシック</vt:lpstr>
      <vt:lpstr>Proxima Nova Rg</vt:lpstr>
      <vt:lpstr>Times New Roman</vt:lpstr>
      <vt:lpstr>Wingdings</vt:lpstr>
      <vt:lpstr>Arial</vt:lpstr>
      <vt:lpstr>SpringOne2015-Blanks</vt:lpstr>
      <vt:lpstr>SpringOne2015-1</vt:lpstr>
      <vt:lpstr>Managing Modular Software for your NuGet, C++ and Java Development</vt:lpstr>
      <vt:lpstr>The Epic Groovy Puzzlers</vt:lpstr>
      <vt:lpstr>Who's speaking?</vt:lpstr>
      <vt:lpstr>PowerPoint Presentation</vt:lpstr>
      <vt:lpstr>Frogs ❤️ Groovy</vt:lpstr>
      <vt:lpstr>Frogs ❤️ Groovy</vt:lpstr>
      <vt:lpstr>First Season Was a Blast!</vt:lpstr>
      <vt:lpstr>PowerPoint Presentation</vt:lpstr>
      <vt:lpstr>BTW,</vt:lpstr>
      <vt:lpstr>PowerPoint Presentation</vt:lpstr>
      <vt:lpstr>PowerPoint Presentation</vt:lpstr>
      <vt:lpstr>All works (or doesn't work) in Groovy 2.4.5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the t-shirt goes to…</vt:lpstr>
      <vt:lpstr>PowerPoint Presentation</vt:lpstr>
      <vt:lpstr>How Many Bachs?</vt:lpstr>
      <vt:lpstr>PowerPoint Presentation</vt:lpstr>
      <vt:lpstr>Only closures are evaluated at runtime Others are inlined</vt:lpstr>
      <vt:lpstr>Only closures are evaluated at runtime Others are inlined</vt:lpstr>
      <vt:lpstr>Only closures are evaluated at runtime Others are inlined</vt:lpstr>
      <vt:lpstr>And the t-shirt goes to…</vt:lpstr>
      <vt:lpstr>PowerPoint Presentation</vt:lpstr>
      <vt:lpstr>PowerPoint Presentation</vt:lpstr>
      <vt:lpstr>How one prints 666?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 Quiz!</vt:lpstr>
      <vt:lpstr>Pop Quiz!</vt:lpstr>
      <vt:lpstr>Pop Quiz!</vt:lpstr>
      <vt:lpstr>And the t-shirt goes to…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Fix It!</vt:lpstr>
      <vt:lpstr>PowerPoint Presentation</vt:lpstr>
      <vt:lpstr>PowerPoint Presentation</vt:lpstr>
      <vt:lpstr>PowerPoint Presentation</vt:lpstr>
      <vt:lpstr>Let's Fix It!</vt:lpstr>
      <vt:lpstr>PowerPoint Presentation</vt:lpstr>
      <vt:lpstr>PowerPoint Presentation</vt:lpstr>
      <vt:lpstr>PowerPoint Presentation</vt:lpstr>
      <vt:lpstr>Let's Fix It!</vt:lpstr>
      <vt:lpstr>And the t-shirt goes to…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equals() doesn’t care about capacity, mappings only</vt:lpstr>
      <vt:lpstr>And the t-shirt goes to…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Consistency, yeah.</vt:lpstr>
      <vt:lpstr>PowerPoint Presentation</vt:lpstr>
      <vt:lpstr>And the t-shirt goes to…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been warned.</vt:lpstr>
      <vt:lpstr>Let’s decompile this, baby!</vt:lpstr>
      <vt:lpstr>PowerPoint Presentation</vt:lpstr>
      <vt:lpstr>PowerPoint Presentation</vt:lpstr>
      <vt:lpstr>PowerPoint Presentation</vt:lpstr>
      <vt:lpstr>PowerPoint Presentation</vt:lpstr>
      <vt:lpstr>Hey, what about me?!</vt:lpstr>
      <vt:lpstr>PowerPoint Presentation</vt:lpstr>
      <vt:lpstr>Yup, you just saw the most awful puzzler. And it’s not even Groovy.</vt:lpstr>
      <vt:lpstr>And the t-shirt goes to…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the t-shirt goes to…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the t-shirt goes to…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t-shirt for this guy 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Let's fix it</vt:lpstr>
      <vt:lpstr>And the t-shirt goes to…</vt:lpstr>
      <vt:lpstr>Conclusions</vt:lpstr>
      <vt:lpstr>PowerPoint Presentation</vt:lpstr>
      <vt:lpstr>PowerPoint Presentation</vt:lpstr>
      <vt:lpstr>Jfrog always pays its debts </vt:lpstr>
      <vt:lpstr>PowerPoint Presentation</vt:lpstr>
      <vt:lpstr>No,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Groovy Puzzlers</dc:title>
  <dc:creator>Baruch Sadogursky</dc:creator>
  <cp:lastModifiedBy>Baruch Sadogursky</cp:lastModifiedBy>
  <cp:revision>219</cp:revision>
  <dcterms:created xsi:type="dcterms:W3CDTF">2015-02-12T13:48:02Z</dcterms:created>
  <dcterms:modified xsi:type="dcterms:W3CDTF">2016-02-17T19:06:33Z</dcterms:modified>
</cp:coreProperties>
</file>